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9"/>
  </p:notesMasterIdLst>
  <p:sldIdLst>
    <p:sldId id="281" r:id="rId2"/>
    <p:sldId id="463" r:id="rId3"/>
    <p:sldId id="488" r:id="rId4"/>
    <p:sldId id="490" r:id="rId5"/>
    <p:sldId id="489" r:id="rId6"/>
    <p:sldId id="491" r:id="rId7"/>
    <p:sldId id="492" r:id="rId8"/>
    <p:sldId id="493" r:id="rId9"/>
    <p:sldId id="496" r:id="rId10"/>
    <p:sldId id="497" r:id="rId11"/>
    <p:sldId id="499" r:id="rId12"/>
    <p:sldId id="500" r:id="rId13"/>
    <p:sldId id="498" r:id="rId14"/>
    <p:sldId id="487" r:id="rId15"/>
    <p:sldId id="485" r:id="rId16"/>
    <p:sldId id="494" r:id="rId17"/>
    <p:sldId id="495" r:id="rId18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ихаил Савастьянов" initials="МС" lastIdx="7" clrIdx="0"/>
  <p:cmAuthor id="1" name="Алексей Карамян" initials="АК" lastIdx="1" clrIdx="1">
    <p:extLst>
      <p:ext uri="{19B8F6BF-5375-455C-9EA6-DF929625EA0E}">
        <p15:presenceInfo xmlns:p15="http://schemas.microsoft.com/office/powerpoint/2012/main" userId="83686adcc04275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1AC"/>
    <a:srgbClr val="404040"/>
    <a:srgbClr val="96D0DF"/>
    <a:srgbClr val="1FAECD"/>
    <a:srgbClr val="2DA2BF"/>
    <a:srgbClr val="FF5353"/>
    <a:srgbClr val="000000"/>
    <a:srgbClr val="1E7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086" autoAdjust="0"/>
  </p:normalViewPr>
  <p:slideViewPr>
    <p:cSldViewPr snapToObjects="1">
      <p:cViewPr varScale="1">
        <p:scale>
          <a:sx n="159" d="100"/>
          <a:sy n="159" d="100"/>
        </p:scale>
        <p:origin x="384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689" cy="496031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294" y="0"/>
            <a:ext cx="2944689" cy="496031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98E6C41F-C84F-4269-8E52-EA2D35A703C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843" y="4716915"/>
            <a:ext cx="5436814" cy="4468899"/>
          </a:xfrm>
          <a:prstGeom prst="rect">
            <a:avLst/>
          </a:prstGeom>
        </p:spPr>
        <p:txBody>
          <a:bodyPr vert="horz" lIns="88203" tIns="44102" rIns="88203" bIns="4410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829"/>
            <a:ext cx="2944689" cy="496031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294" y="9433829"/>
            <a:ext cx="2944689" cy="496031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4FBF7324-D988-4629-A42B-EFDF2B686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6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7607C5-0E06-4935-9D0C-981016BE1B71}" type="datetime1">
              <a:rPr lang="ru-RU" smtClean="0"/>
              <a:t>11.11.2024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0618-E955-492D-86B1-43624AE78093}" type="datetime1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01E2-37CE-4477-BEFD-75E7BCF3F9DF}" type="datetime1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258-C637-47F5-8776-B5B0421F5D5B}" type="datetime1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D29D-ECF1-4EF6-8A57-D418A422856F}" type="datetime1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1996-EC05-416E-802F-8F8202262C76}" type="datetime1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0CF4-8223-466B-B5CA-4349A5D62C29}" type="datetime1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BB3A-F9AF-494D-853A-A9C5FFF8640C}" type="datetime1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3D6C-7332-4292-B0D6-90457CA024B6}" type="datetime1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F1BCCF74-6D17-4890-902A-D4D68FEE3121}" type="datetime1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6C08B5-8670-4E1E-8FE6-6119F3C07A63}" type="datetime1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2C83C9-4AFB-4166-9378-EED19DEC12F3}" type="datetime1">
              <a:rPr lang="ru-RU" smtClean="0"/>
              <a:t>11.11.2024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jpe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35451" y="1902846"/>
            <a:ext cx="8207600" cy="151216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\S0004\USERS\sm\Desktop\Барахолка\РЭО 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11" y="954837"/>
            <a:ext cx="2139181" cy="11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874" y="5589300"/>
            <a:ext cx="715351" cy="7288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62776" y="638845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ruselco.com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29722" y="2336471"/>
            <a:ext cx="8932557" cy="71576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/>
              <a:t>Russian </a:t>
            </a:r>
            <a:r>
              <a:rPr lang="en-US" sz="2800" dirty="0" err="1"/>
              <a:t>Electrotechnical</a:t>
            </a:r>
            <a:r>
              <a:rPr lang="en-US" sz="2800" dirty="0"/>
              <a:t> Company Limited</a:t>
            </a:r>
            <a:endParaRPr lang="ru-RU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3938" y="3299540"/>
            <a:ext cx="8010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solutions for generation, </a:t>
            </a:r>
            <a:r>
              <a:rPr lang="en-US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</a:t>
            </a:r>
            <a:r>
              <a:rPr lang="ru-RU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distribution, storage of electrical energy for shipbuilding, transport infrastructure, energy, oil and gas and other industries</a:t>
            </a:r>
            <a:endParaRPr lang="ru-RU" b="1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Левая круглая скобка 3"/>
          <p:cNvSpPr/>
          <p:nvPr/>
        </p:nvSpPr>
        <p:spPr>
          <a:xfrm>
            <a:off x="2036203" y="3324628"/>
            <a:ext cx="170780" cy="117027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Левая круглая скобка 11"/>
          <p:cNvSpPr/>
          <p:nvPr/>
        </p:nvSpPr>
        <p:spPr>
          <a:xfrm flipH="1" flipV="1">
            <a:off x="10031541" y="3329591"/>
            <a:ext cx="170780" cy="117027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4172D29-E36F-4598-993B-EBAE639FA33B}"/>
              </a:ext>
            </a:extLst>
          </p:cNvPr>
          <p:cNvGrpSpPr/>
          <p:nvPr/>
        </p:nvGrpSpPr>
        <p:grpSpPr>
          <a:xfrm>
            <a:off x="3183627" y="5589300"/>
            <a:ext cx="867545" cy="923330"/>
            <a:chOff x="9741685" y="4867648"/>
            <a:chExt cx="1116815" cy="1116815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4B4ECE53-80D5-499D-B628-F6083F1E23D3}"/>
                </a:ext>
              </a:extLst>
            </p:cNvPr>
            <p:cNvSpPr/>
            <p:nvPr/>
          </p:nvSpPr>
          <p:spPr>
            <a:xfrm>
              <a:off x="9741685" y="4867648"/>
              <a:ext cx="1116815" cy="1116815"/>
            </a:xfrm>
            <a:prstGeom prst="ellipse">
              <a:avLst/>
            </a:prstGeom>
            <a:solidFill>
              <a:srgbClr val="F0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095AA52-2B4D-4723-A8F3-B65960108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7203" y="4900948"/>
              <a:ext cx="1055523" cy="1055523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465" y="5576823"/>
            <a:ext cx="998573" cy="9925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331" y="5674267"/>
            <a:ext cx="872489" cy="797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78" y="5445280"/>
            <a:ext cx="1800000" cy="13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1229" y="991653"/>
            <a:ext cx="9803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Uninterruptible power supply for the DC bus of the frequency-controlled drive </a:t>
            </a:r>
            <a:r>
              <a:rPr lang="ru-RU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VCD </a:t>
            </a:r>
            <a:r>
              <a:rPr lang="en-US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DCB UPS</a:t>
            </a:r>
            <a:r>
              <a:rPr lang="ru-RU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3B3707C-BCE4-F781-883E-5A9F62C43D8D}"/>
              </a:ext>
            </a:extLst>
          </p:cNvPr>
          <p:cNvCxnSpPr>
            <a:cxnSpLocks/>
          </p:cNvCxnSpPr>
          <p:nvPr/>
        </p:nvCxnSpPr>
        <p:spPr>
          <a:xfrm>
            <a:off x="407210" y="865124"/>
            <a:ext cx="1152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\\S0004\USERS\sm\Desktop\Барахолка\РЭО лого.png">
            <a:extLst>
              <a:ext uri="{FF2B5EF4-FFF2-40B4-BE49-F238E27FC236}">
                <a16:creationId xmlns:a16="http://schemas.microsoft.com/office/drawing/2014/main" id="{5DF75344-0221-3440-3254-BC5A46DEA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74" y="188550"/>
            <a:ext cx="1138844" cy="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17586D-71AC-888A-B896-483B53B76717}"/>
              </a:ext>
            </a:extLst>
          </p:cNvPr>
          <p:cNvSpPr txBox="1"/>
          <p:nvPr/>
        </p:nvSpPr>
        <p:spPr>
          <a:xfrm>
            <a:off x="407210" y="6234461"/>
            <a:ext cx="586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2A8A5-0637-859B-2E91-AE5CA63EEDA9}"/>
              </a:ext>
            </a:extLst>
          </p:cNvPr>
          <p:cNvSpPr txBox="1"/>
          <p:nvPr/>
        </p:nvSpPr>
        <p:spPr>
          <a:xfrm>
            <a:off x="523866" y="1539284"/>
            <a:ext cx="864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part of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VCDs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power synchronous and asynchronous electric motors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device used is </a:t>
            </a:r>
            <a:r>
              <a:rPr lang="en-US" sz="1600" dirty="0" err="1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supercapacitors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SC).</a:t>
            </a:r>
            <a:r>
              <a:rPr lang="ru-RU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solidFill>
                <a:srgbClr val="2333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C92B3-28A4-82C8-6179-B38E1E817A84}"/>
              </a:ext>
            </a:extLst>
          </p:cNvPr>
          <p:cNvSpPr txBox="1"/>
          <p:nvPr/>
        </p:nvSpPr>
        <p:spPr>
          <a:xfrm>
            <a:off x="551231" y="2520816"/>
            <a:ext cx="40284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stabilization of voltage parameters of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Bus of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VCD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400V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by eliminating additional conversion cycles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of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pulse component of the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asymmetry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grid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VCD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endParaRPr lang="en-US" sz="1600" dirty="0" smtClean="0">
              <a:solidFill>
                <a:srgbClr val="2333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of critical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processes in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 operation mode</a:t>
            </a:r>
            <a:endParaRPr lang="ru-RU" sz="1600" dirty="0">
              <a:solidFill>
                <a:srgbClr val="2333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825479-5564-088E-AD35-77377A4B6DD9}"/>
              </a:ext>
            </a:extLst>
          </p:cNvPr>
          <p:cNvSpPr txBox="1"/>
          <p:nvPr/>
        </p:nvSpPr>
        <p:spPr>
          <a:xfrm>
            <a:off x="4908715" y="2520816"/>
            <a:ext cx="4161723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resource and service life (1 million charge-discharge cycles and service life of at least 10 years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costs, no costs for climate control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Maintenance-free, environmentally friendly scalable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work with multiple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VCDs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a common DC bus and a common energy storage device</a:t>
            </a:r>
            <a:endParaRPr lang="ru-RU" sz="1600" dirty="0">
              <a:solidFill>
                <a:srgbClr val="2333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8EB723-51E3-1303-FD17-EE203F53AAB4}"/>
              </a:ext>
            </a:extLst>
          </p:cNvPr>
          <p:cNvSpPr/>
          <p:nvPr/>
        </p:nvSpPr>
        <p:spPr>
          <a:xfrm>
            <a:off x="551230" y="2111618"/>
            <a:ext cx="6480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</a:t>
            </a:r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implementation</a:t>
            </a:r>
            <a:endParaRPr lang="ru-RU" b="1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A32BA46-D0A5-4AD0-AA4B-A18C69BBB685}"/>
              </a:ext>
            </a:extLst>
          </p:cNvPr>
          <p:cNvGrpSpPr/>
          <p:nvPr/>
        </p:nvGrpSpPr>
        <p:grpSpPr>
          <a:xfrm>
            <a:off x="8921888" y="1651331"/>
            <a:ext cx="2475401" cy="1560135"/>
            <a:chOff x="8570521" y="4431080"/>
            <a:chExt cx="2475401" cy="1560135"/>
          </a:xfrm>
          <a:effectLst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A42BE46-A91B-30FA-D756-5A18BB1F0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5810" y="4657521"/>
              <a:ext cx="1674923" cy="133369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0FD6A2-068B-ED99-554E-5C9B7FC209B2}"/>
                </a:ext>
              </a:extLst>
            </p:cNvPr>
            <p:cNvSpPr txBox="1"/>
            <p:nvPr/>
          </p:nvSpPr>
          <p:spPr>
            <a:xfrm>
              <a:off x="8830999" y="4431080"/>
              <a:ext cx="6886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AC/DC</a:t>
              </a:r>
              <a:endPara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ECF3017B-2839-F0AB-163B-934DFA23CFFB}"/>
                </a:ext>
              </a:extLst>
            </p:cNvPr>
            <p:cNvCxnSpPr/>
            <p:nvPr/>
          </p:nvCxnSpPr>
          <p:spPr>
            <a:xfrm>
              <a:off x="8570521" y="4910697"/>
              <a:ext cx="405289" cy="0"/>
            </a:xfrm>
            <a:prstGeom prst="straightConnector1">
              <a:avLst/>
            </a:prstGeom>
            <a:ln w="28575">
              <a:solidFill>
                <a:srgbClr val="25A6E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5A85E194-5088-F1AC-67FF-CBFAB8BCE65D}"/>
                </a:ext>
              </a:extLst>
            </p:cNvPr>
            <p:cNvCxnSpPr/>
            <p:nvPr/>
          </p:nvCxnSpPr>
          <p:spPr>
            <a:xfrm>
              <a:off x="9494468" y="4910697"/>
              <a:ext cx="642513" cy="0"/>
            </a:xfrm>
            <a:prstGeom prst="straightConnector1">
              <a:avLst/>
            </a:prstGeom>
            <a:ln w="28575">
              <a:solidFill>
                <a:srgbClr val="25A6E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DEEA59C6-BD6D-1F26-2429-3885CBDEA8BC}"/>
                </a:ext>
              </a:extLst>
            </p:cNvPr>
            <p:cNvCxnSpPr/>
            <p:nvPr/>
          </p:nvCxnSpPr>
          <p:spPr>
            <a:xfrm>
              <a:off x="10640633" y="4908876"/>
              <a:ext cx="405289" cy="0"/>
            </a:xfrm>
            <a:prstGeom prst="straightConnector1">
              <a:avLst/>
            </a:prstGeom>
            <a:ln w="28575">
              <a:solidFill>
                <a:srgbClr val="25A6E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CEDAD16C-5A6F-1E60-B150-387C85390893}"/>
                </a:ext>
              </a:extLst>
            </p:cNvPr>
            <p:cNvCxnSpPr/>
            <p:nvPr/>
          </p:nvCxnSpPr>
          <p:spPr>
            <a:xfrm>
              <a:off x="9795414" y="5765575"/>
              <a:ext cx="341567" cy="0"/>
            </a:xfrm>
            <a:prstGeom prst="straightConnector1">
              <a:avLst/>
            </a:prstGeom>
            <a:ln w="28575">
              <a:solidFill>
                <a:srgbClr val="25A6E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4003D54D-8283-0827-5971-874B84FFAE1E}"/>
                </a:ext>
              </a:extLst>
            </p:cNvPr>
            <p:cNvCxnSpPr/>
            <p:nvPr/>
          </p:nvCxnSpPr>
          <p:spPr>
            <a:xfrm flipV="1">
              <a:off x="9614926" y="4910697"/>
              <a:ext cx="0" cy="566315"/>
            </a:xfrm>
            <a:prstGeom prst="straightConnector1">
              <a:avLst/>
            </a:prstGeom>
            <a:ln w="28575">
              <a:solidFill>
                <a:srgbClr val="25A6E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ED5A796-8844-CE45-D9DF-F8D6574CFCA5}"/>
                </a:ext>
              </a:extLst>
            </p:cNvPr>
            <p:cNvSpPr txBox="1"/>
            <p:nvPr/>
          </p:nvSpPr>
          <p:spPr>
            <a:xfrm>
              <a:off x="10059979" y="4431080"/>
              <a:ext cx="6886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DC/AC</a:t>
              </a:r>
              <a:endPara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944F1D8-6B08-AFA8-3F05-602BC59996D3}"/>
                </a:ext>
              </a:extLst>
            </p:cNvPr>
            <p:cNvSpPr txBox="1"/>
            <p:nvPr/>
          </p:nvSpPr>
          <p:spPr>
            <a:xfrm>
              <a:off x="8835455" y="5245261"/>
              <a:ext cx="6886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DC/AC</a:t>
              </a:r>
              <a:endPara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B38BF5-0D80-1F93-1313-F6C15ED5B240}"/>
                </a:ext>
              </a:extLst>
            </p:cNvPr>
            <p:cNvSpPr txBox="1"/>
            <p:nvPr/>
          </p:nvSpPr>
          <p:spPr>
            <a:xfrm>
              <a:off x="10078439" y="5242419"/>
              <a:ext cx="6886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SC</a:t>
              </a:r>
              <a:endPara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ADC5B8F-DD74-DB20-2EC2-667C3BA0B2CD}"/>
                </a:ext>
              </a:extLst>
            </p:cNvPr>
            <p:cNvSpPr txBox="1"/>
            <p:nvPr/>
          </p:nvSpPr>
          <p:spPr>
            <a:xfrm>
              <a:off x="9431004" y="4679874"/>
              <a:ext cx="6886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DCB</a:t>
              </a:r>
              <a:endPara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8B82AA7-3F82-5894-F09D-F01E186575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10"/>
          <a:stretch/>
        </p:blipFill>
        <p:spPr>
          <a:xfrm>
            <a:off x="9218058" y="4066335"/>
            <a:ext cx="2514632" cy="166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1229" y="991653"/>
            <a:ext cx="9803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routers for ensuring the operation of smart grids and micro grids</a:t>
            </a:r>
            <a:endParaRPr lang="ru-RU" b="1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7DFB4-9200-D8B3-4786-3A2B3E48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0" y="338073"/>
            <a:ext cx="8286710" cy="437362"/>
          </a:xfrm>
        </p:spPr>
        <p:txBody>
          <a:bodyPr>
            <a:noAutofit/>
          </a:bodyPr>
          <a:lstStyle/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 SOLUTIONS</a:t>
            </a:r>
            <a:endParaRPr lang="ru-RU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3B3707C-BCE4-F781-883E-5A9F62C43D8D}"/>
              </a:ext>
            </a:extLst>
          </p:cNvPr>
          <p:cNvCxnSpPr>
            <a:cxnSpLocks/>
          </p:cNvCxnSpPr>
          <p:nvPr/>
        </p:nvCxnSpPr>
        <p:spPr>
          <a:xfrm>
            <a:off x="407210" y="865124"/>
            <a:ext cx="1152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\\S0004\USERS\sm\Desktop\Барахолка\РЭО лого.png">
            <a:extLst>
              <a:ext uri="{FF2B5EF4-FFF2-40B4-BE49-F238E27FC236}">
                <a16:creationId xmlns:a16="http://schemas.microsoft.com/office/drawing/2014/main" id="{5DF75344-0221-3440-3254-BC5A46DEA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74" y="188550"/>
            <a:ext cx="1138844" cy="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02A8A5-0637-859B-2E91-AE5CA63EEDA9}"/>
              </a:ext>
            </a:extLst>
          </p:cNvPr>
          <p:cNvSpPr txBox="1"/>
          <p:nvPr/>
        </p:nvSpPr>
        <p:spPr>
          <a:xfrm>
            <a:off x="551229" y="1339659"/>
            <a:ext cx="7921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edistribution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active load power between different (asynchronous) energy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sources;  </a:t>
            </a:r>
            <a:endParaRPr lang="en-US" sz="1600" dirty="0" smtClean="0">
              <a:solidFill>
                <a:srgbClr val="2333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compensation using energy stored in the storage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 balancing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load and compensating its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reactive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in order to maintain an acceptable quality of network voltage 0.4 kV.</a:t>
            </a:r>
            <a:endParaRPr lang="ru-RU" sz="1600" dirty="0">
              <a:solidFill>
                <a:srgbClr val="2333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C92B3-28A4-82C8-6179-B38E1E817A84}"/>
              </a:ext>
            </a:extLst>
          </p:cNvPr>
          <p:cNvSpPr txBox="1"/>
          <p:nvPr/>
        </p:nvSpPr>
        <p:spPr>
          <a:xfrm>
            <a:off x="551232" y="3046088"/>
            <a:ext cx="378345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peak loads, leveling consumption schedules,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of extra power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connect new consumers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to connect to existing capacities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selling excess electricity to the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grid,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simplifying integration with distribution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grids.</a:t>
            </a:r>
            <a:endParaRPr lang="ru-RU" sz="1600" dirty="0">
              <a:solidFill>
                <a:srgbClr val="2333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825479-5564-088E-AD35-77377A4B6DD9}"/>
              </a:ext>
            </a:extLst>
          </p:cNvPr>
          <p:cNvSpPr txBox="1"/>
          <p:nvPr/>
        </p:nvSpPr>
        <p:spPr>
          <a:xfrm>
            <a:off x="4334687" y="3046088"/>
            <a:ext cx="442568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Streamlining the processes of transmission, distribution and consumption of electricity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Exclusion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power supply system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automatic transfer of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uninterruptible power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energy storage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RPC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reactive power compensation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balancing equipment</a:t>
            </a:r>
            <a:endParaRPr lang="ru-RU" sz="1600" dirty="0">
              <a:solidFill>
                <a:srgbClr val="2333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8EB723-51E3-1303-FD17-EE203F53AAB4}"/>
              </a:ext>
            </a:extLst>
          </p:cNvPr>
          <p:cNvSpPr/>
          <p:nvPr/>
        </p:nvSpPr>
        <p:spPr>
          <a:xfrm>
            <a:off x="551230" y="2636890"/>
            <a:ext cx="6480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implementation</a:t>
            </a:r>
            <a:endParaRPr lang="ru-RU" b="1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CC61DAC-23DD-F73B-2C3A-C8A94A2E669F}"/>
              </a:ext>
            </a:extLst>
          </p:cNvPr>
          <p:cNvGrpSpPr/>
          <p:nvPr/>
        </p:nvGrpSpPr>
        <p:grpSpPr>
          <a:xfrm>
            <a:off x="9120420" y="3772429"/>
            <a:ext cx="2632427" cy="1745910"/>
            <a:chOff x="8692410" y="2301365"/>
            <a:chExt cx="2861344" cy="193726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90BA173-BCF7-5831-1768-8771837B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2410" y="2313499"/>
              <a:ext cx="2861344" cy="192512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AE919F-6844-CCA6-D500-BCC131B44DE0}"/>
                </a:ext>
              </a:extLst>
            </p:cNvPr>
            <p:cNvSpPr txBox="1"/>
            <p:nvPr/>
          </p:nvSpPr>
          <p:spPr>
            <a:xfrm>
              <a:off x="9081209" y="2308118"/>
              <a:ext cx="7103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i="1" dirty="0">
                  <a:solidFill>
                    <a:srgbClr val="25A6E3"/>
                  </a:solidFill>
                </a:rPr>
                <a:t>Grid 1</a:t>
              </a:r>
              <a:endParaRPr lang="ru-RU" sz="900" b="1" i="1" dirty="0">
                <a:solidFill>
                  <a:srgbClr val="25A6E3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D67068-9D1C-2864-A4B8-36EA5809A1B6}"/>
                </a:ext>
              </a:extLst>
            </p:cNvPr>
            <p:cNvSpPr txBox="1"/>
            <p:nvPr/>
          </p:nvSpPr>
          <p:spPr>
            <a:xfrm>
              <a:off x="10455595" y="2301365"/>
              <a:ext cx="7103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i="1" dirty="0">
                  <a:solidFill>
                    <a:srgbClr val="25A6E3"/>
                  </a:solidFill>
                </a:rPr>
                <a:t>Grid 2</a:t>
              </a:r>
              <a:endParaRPr lang="ru-RU" sz="900" b="1" i="1" dirty="0">
                <a:solidFill>
                  <a:srgbClr val="25A6E3"/>
                </a:solidFill>
              </a:endParaRPr>
            </a:p>
          </p:txBody>
        </p:sp>
        <p:sp>
          <p:nvSpPr>
            <p:cNvPr id="15" name="Стрелка углом 34">
              <a:extLst>
                <a:ext uri="{FF2B5EF4-FFF2-40B4-BE49-F238E27FC236}">
                  <a16:creationId xmlns:a16="http://schemas.microsoft.com/office/drawing/2014/main" id="{DA078A4F-8D19-9C43-0A76-D071BF496E31}"/>
                </a:ext>
              </a:extLst>
            </p:cNvPr>
            <p:cNvSpPr/>
            <p:nvPr/>
          </p:nvSpPr>
          <p:spPr>
            <a:xfrm flipH="1">
              <a:off x="9943442" y="2765351"/>
              <a:ext cx="121787" cy="354529"/>
            </a:xfrm>
            <a:prstGeom prst="bentArrow">
              <a:avLst/>
            </a:prstGeom>
            <a:solidFill>
              <a:srgbClr val="25A6E3"/>
            </a:solidFill>
            <a:ln w="19050">
              <a:solidFill>
                <a:srgbClr val="25A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Стрелка углом 3">
              <a:extLst>
                <a:ext uri="{FF2B5EF4-FFF2-40B4-BE49-F238E27FC236}">
                  <a16:creationId xmlns:a16="http://schemas.microsoft.com/office/drawing/2014/main" id="{B03A6897-DD37-68D4-1204-BBA6280DA7AA}"/>
                </a:ext>
              </a:extLst>
            </p:cNvPr>
            <p:cNvSpPr/>
            <p:nvPr/>
          </p:nvSpPr>
          <p:spPr>
            <a:xfrm>
              <a:off x="10178870" y="2765351"/>
              <a:ext cx="121010" cy="354528"/>
            </a:xfrm>
            <a:prstGeom prst="bentArrow">
              <a:avLst/>
            </a:prstGeom>
            <a:solidFill>
              <a:srgbClr val="2CA8E4"/>
            </a:solidFill>
            <a:ln w="19050">
              <a:solidFill>
                <a:srgbClr val="25A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881406A-EAB8-5DF2-0852-A5C693DCE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347" y="1701014"/>
            <a:ext cx="2393116" cy="16921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EA5C8F-E96D-70AF-726B-25F1FC8FAA5C}"/>
              </a:ext>
            </a:extLst>
          </p:cNvPr>
          <p:cNvSpPr txBox="1"/>
          <p:nvPr/>
        </p:nvSpPr>
        <p:spPr>
          <a:xfrm>
            <a:off x="407210" y="6234461"/>
            <a:ext cx="586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9201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1229" y="991653"/>
            <a:ext cx="9803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routers for ensuring the operation of smart grids and micro grids</a:t>
            </a:r>
            <a:endParaRPr lang="ru-RU" b="1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7DFB4-9200-D8B3-4786-3A2B3E48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0" y="338073"/>
            <a:ext cx="8286710" cy="437362"/>
          </a:xfrm>
        </p:spPr>
        <p:txBody>
          <a:bodyPr>
            <a:noAutofit/>
          </a:bodyPr>
          <a:lstStyle/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 SOLUTIONS</a:t>
            </a:r>
            <a:endParaRPr lang="ru-RU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3B3707C-BCE4-F781-883E-5A9F62C43D8D}"/>
              </a:ext>
            </a:extLst>
          </p:cNvPr>
          <p:cNvCxnSpPr>
            <a:cxnSpLocks/>
          </p:cNvCxnSpPr>
          <p:nvPr/>
        </p:nvCxnSpPr>
        <p:spPr>
          <a:xfrm>
            <a:off x="407210" y="865124"/>
            <a:ext cx="1152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\\S0004\USERS\sm\Desktop\Барахолка\РЭО лого.png">
            <a:extLst>
              <a:ext uri="{FF2B5EF4-FFF2-40B4-BE49-F238E27FC236}">
                <a16:creationId xmlns:a16="http://schemas.microsoft.com/office/drawing/2014/main" id="{5DF75344-0221-3440-3254-BC5A46DEA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74" y="188550"/>
            <a:ext cx="1138844" cy="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02A8A5-0637-859B-2E91-AE5CA63EEDA9}"/>
              </a:ext>
            </a:extLst>
          </p:cNvPr>
          <p:cNvSpPr txBox="1"/>
          <p:nvPr/>
        </p:nvSpPr>
        <p:spPr>
          <a:xfrm>
            <a:off x="551230" y="1339659"/>
            <a:ext cx="4460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for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andling equipment;</a:t>
            </a:r>
            <a:endParaRPr lang="en-US" sz="1600" dirty="0" smtClean="0">
              <a:solidFill>
                <a:srgbClr val="2333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(metro, trams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solidFill>
                <a:srgbClr val="2333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C92B3-28A4-82C8-6179-B38E1E817A84}"/>
              </a:ext>
            </a:extLst>
          </p:cNvPr>
          <p:cNvSpPr txBox="1"/>
          <p:nvPr/>
        </p:nvSpPr>
        <p:spPr>
          <a:xfrm>
            <a:off x="551232" y="2768797"/>
            <a:ext cx="43769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CAPEX and OPEX savings up to 40</a:t>
            </a:r>
            <a:r>
              <a:rPr lang="en-US" sz="1600" dirty="0" smtClean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energy </a:t>
            </a:r>
            <a:r>
              <a:rPr lang="en-US" sz="1600" dirty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savings up to 30%, peak power up to 50</a:t>
            </a:r>
            <a:r>
              <a:rPr lang="en-US" sz="1600" dirty="0" smtClean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  <a:endParaRPr lang="en-US" sz="1600" dirty="0" smtClean="0">
              <a:solidFill>
                <a:srgbClr val="23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ncreasing </a:t>
            </a:r>
            <a:r>
              <a:rPr lang="en-US" sz="1600" dirty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service life of engines and braking </a:t>
            </a:r>
            <a:r>
              <a:rPr lang="en-US" sz="1600" dirty="0" smtClean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systems;</a:t>
            </a:r>
            <a:endParaRPr lang="en-US" sz="1600" dirty="0" smtClean="0">
              <a:solidFill>
                <a:srgbClr val="23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</a:t>
            </a:r>
            <a:r>
              <a:rPr lang="en-US" sz="1600" dirty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cost of their </a:t>
            </a:r>
            <a:r>
              <a:rPr lang="en-US" sz="1600" dirty="0" smtClean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operations;</a:t>
            </a:r>
            <a:endParaRPr lang="ru-RU" sz="1600" dirty="0" smtClean="0">
              <a:solidFill>
                <a:srgbClr val="23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 </a:t>
            </a:r>
            <a:r>
              <a:rPr lang="en-US" sz="1600" dirty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operation </a:t>
            </a:r>
            <a:r>
              <a:rPr lang="en-US" sz="1600" dirty="0" smtClean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temperature conditions </a:t>
            </a:r>
            <a:r>
              <a:rPr lang="en-US" sz="1600" dirty="0" smtClean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40°С to +</a:t>
            </a:r>
            <a:r>
              <a:rPr lang="en-US" sz="1600" dirty="0" smtClean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65°С;</a:t>
            </a:r>
            <a:endParaRPr lang="en-US" sz="1600" dirty="0" smtClean="0">
              <a:solidFill>
                <a:srgbClr val="23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 </a:t>
            </a:r>
            <a:r>
              <a:rPr lang="en-US" sz="1600" dirty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scaling, connection of additional equipment without the need to build new </a:t>
            </a:r>
            <a:r>
              <a:rPr lang="en-US" sz="1600" dirty="0" smtClean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input power </a:t>
            </a:r>
            <a:r>
              <a:rPr lang="en-US" sz="1600" dirty="0" smtClean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source.</a:t>
            </a:r>
            <a:endParaRPr lang="ru-RU" sz="1600" dirty="0">
              <a:solidFill>
                <a:srgbClr val="23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8EB723-51E3-1303-FD17-EE203F53AAB4}"/>
              </a:ext>
            </a:extLst>
          </p:cNvPr>
          <p:cNvSpPr/>
          <p:nvPr/>
        </p:nvSpPr>
        <p:spPr>
          <a:xfrm>
            <a:off x="551230" y="2359599"/>
            <a:ext cx="4376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product implementation</a:t>
            </a:r>
            <a:endParaRPr lang="ru-RU" b="1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CA113BD-59E2-F23B-DF0E-88A1EF0A7DD0}"/>
              </a:ext>
            </a:extLst>
          </p:cNvPr>
          <p:cNvGrpSpPr/>
          <p:nvPr/>
        </p:nvGrpSpPr>
        <p:grpSpPr>
          <a:xfrm>
            <a:off x="7050463" y="1844780"/>
            <a:ext cx="4734327" cy="1818598"/>
            <a:chOff x="6500641" y="2162883"/>
            <a:chExt cx="4734327" cy="1818598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57E8A86-8292-0167-DB91-C38653C03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2740" y="2366248"/>
              <a:ext cx="3439303" cy="124324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BEBC81-BD97-D9B3-3F02-EE4A930A229A}"/>
                </a:ext>
              </a:extLst>
            </p:cNvPr>
            <p:cNvSpPr txBox="1"/>
            <p:nvPr/>
          </p:nvSpPr>
          <p:spPr>
            <a:xfrm>
              <a:off x="6873095" y="2168848"/>
              <a:ext cx="6886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ICE</a:t>
              </a:r>
              <a:endPara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E7844F-CAF8-A35D-F66B-96EF531FF5AA}"/>
                </a:ext>
              </a:extLst>
            </p:cNvPr>
            <p:cNvSpPr txBox="1"/>
            <p:nvPr/>
          </p:nvSpPr>
          <p:spPr>
            <a:xfrm>
              <a:off x="8024883" y="2168848"/>
              <a:ext cx="930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Generators</a:t>
              </a:r>
              <a:endPara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208902-E98A-6C5A-EC1C-6625FF1444AF}"/>
                </a:ext>
              </a:extLst>
            </p:cNvPr>
            <p:cNvSpPr txBox="1"/>
            <p:nvPr/>
          </p:nvSpPr>
          <p:spPr>
            <a:xfrm>
              <a:off x="8816072" y="2163172"/>
              <a:ext cx="1085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Rectifier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AC/DC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9F21A9-A8A9-1692-D649-0DCF7387BA9C}"/>
                </a:ext>
              </a:extLst>
            </p:cNvPr>
            <p:cNvSpPr txBox="1"/>
            <p:nvPr/>
          </p:nvSpPr>
          <p:spPr>
            <a:xfrm>
              <a:off x="9766489" y="2162883"/>
              <a:ext cx="14684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Supercapacitor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storage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107E1B-9C25-3BCC-B9A8-ADD69947D1F1}"/>
                </a:ext>
              </a:extLst>
            </p:cNvPr>
            <p:cNvSpPr txBox="1"/>
            <p:nvPr/>
          </p:nvSpPr>
          <p:spPr>
            <a:xfrm>
              <a:off x="6500641" y="2662092"/>
              <a:ext cx="832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Inverter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DC/AC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9C0756-A964-7EC5-F5EA-38B66D0A1966}"/>
                </a:ext>
              </a:extLst>
            </p:cNvPr>
            <p:cNvSpPr txBox="1"/>
            <p:nvPr/>
          </p:nvSpPr>
          <p:spPr>
            <a:xfrm>
              <a:off x="6700400" y="3581371"/>
              <a:ext cx="861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Lifting motor</a:t>
              </a:r>
              <a:endPara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70E18A-B76F-2DE9-9C63-78518738DB07}"/>
                </a:ext>
              </a:extLst>
            </p:cNvPr>
            <p:cNvSpPr txBox="1"/>
            <p:nvPr/>
          </p:nvSpPr>
          <p:spPr>
            <a:xfrm>
              <a:off x="7671338" y="3581371"/>
              <a:ext cx="884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Gantry engines</a:t>
              </a:r>
              <a:endPara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9EA1A4-D02D-5B57-9D90-E1DEAC52D991}"/>
                </a:ext>
              </a:extLst>
            </p:cNvPr>
            <p:cNvSpPr txBox="1"/>
            <p:nvPr/>
          </p:nvSpPr>
          <p:spPr>
            <a:xfrm>
              <a:off x="8816072" y="3581371"/>
              <a:ext cx="884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Trolley engines</a:t>
              </a:r>
              <a:endPara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89EDBF-E860-7A31-B58E-AF1CDEE18B1D}"/>
                </a:ext>
              </a:extLst>
            </p:cNvPr>
            <p:cNvSpPr txBox="1"/>
            <p:nvPr/>
          </p:nvSpPr>
          <p:spPr>
            <a:xfrm>
              <a:off x="9810625" y="3581371"/>
              <a:ext cx="12768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Auxiliary equipment</a:t>
              </a:r>
              <a:endPara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B8091D-5784-A04D-B960-C50A9B6C507C}"/>
                </a:ext>
              </a:extLst>
            </p:cNvPr>
            <p:cNvSpPr txBox="1"/>
            <p:nvPr/>
          </p:nvSpPr>
          <p:spPr>
            <a:xfrm>
              <a:off x="8394418" y="2387073"/>
              <a:ext cx="2057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  <a:endPara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657DEB-DEE7-E04E-2DC5-E3076F529FC8}"/>
                </a:ext>
              </a:extLst>
            </p:cNvPr>
            <p:cNvSpPr txBox="1"/>
            <p:nvPr/>
          </p:nvSpPr>
          <p:spPr>
            <a:xfrm>
              <a:off x="8394418" y="2598532"/>
              <a:ext cx="2057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  <a:endPara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B011054-D29A-1E71-5762-449B6D44B24F}"/>
              </a:ext>
            </a:extLst>
          </p:cNvPr>
          <p:cNvGrpSpPr/>
          <p:nvPr/>
        </p:nvGrpSpPr>
        <p:grpSpPr>
          <a:xfrm>
            <a:off x="5322882" y="3805310"/>
            <a:ext cx="6439953" cy="1815686"/>
            <a:chOff x="5193315" y="4253818"/>
            <a:chExt cx="6439953" cy="1815686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34D7AC9-F478-7451-1426-4BA450EB4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3467" y="4253818"/>
              <a:ext cx="4745478" cy="181568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641190-8F3D-5842-1DAF-48FA8F4F3A58}"/>
                </a:ext>
              </a:extLst>
            </p:cNvPr>
            <p:cNvSpPr txBox="1"/>
            <p:nvPr/>
          </p:nvSpPr>
          <p:spPr>
            <a:xfrm>
              <a:off x="9152680" y="5130417"/>
              <a:ext cx="930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Time(s)</a:t>
              </a:r>
              <a:endPara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6B60AF-84F5-9A77-2156-220309AF9438}"/>
                </a:ext>
              </a:extLst>
            </p:cNvPr>
            <p:cNvSpPr txBox="1"/>
            <p:nvPr/>
          </p:nvSpPr>
          <p:spPr>
            <a:xfrm rot="16200000">
              <a:off x="4851139" y="5048756"/>
              <a:ext cx="930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Power(kW)</a:t>
              </a:r>
              <a:endParaRPr lang="ru-RU" sz="1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9AFBA1-4EC0-45B5-720B-4F2A5480E951}"/>
                </a:ext>
              </a:extLst>
            </p:cNvPr>
            <p:cNvSpPr txBox="1"/>
            <p:nvPr/>
          </p:nvSpPr>
          <p:spPr>
            <a:xfrm>
              <a:off x="9230910" y="4535991"/>
              <a:ext cx="10690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23334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 </a:t>
              </a:r>
              <a:r>
                <a:rPr lang="en-US" sz="1000" dirty="0" smtClean="0">
                  <a:solidFill>
                    <a:srgbClr val="23334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 rise</a:t>
              </a:r>
              <a:endParaRPr lang="en-US" sz="10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70A064-7B69-97EE-BBBF-D085651226DF}"/>
                </a:ext>
              </a:extLst>
            </p:cNvPr>
            <p:cNvSpPr txBox="1"/>
            <p:nvPr/>
          </p:nvSpPr>
          <p:spPr>
            <a:xfrm>
              <a:off x="9230911" y="5379397"/>
              <a:ext cx="10690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2791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 lost when lowering/braking</a:t>
              </a:r>
              <a:endParaRPr lang="ru-RU" sz="1000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34D3F30-9965-510F-91D8-B331A809D77C}"/>
                </a:ext>
              </a:extLst>
            </p:cNvPr>
            <p:cNvSpPr txBox="1"/>
            <p:nvPr/>
          </p:nvSpPr>
          <p:spPr>
            <a:xfrm>
              <a:off x="10244797" y="4865702"/>
              <a:ext cx="13884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2332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Braking/lowering energy can be stored and used during lifting</a:t>
              </a:r>
              <a:endParaRPr lang="ru-RU" sz="1000" dirty="0">
                <a:solidFill>
                  <a:srgbClr val="23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FEEE4B3-81D8-DB2D-F7F5-AA8749395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5276" y="4609955"/>
              <a:ext cx="228607" cy="20623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7BC6DA9-33B7-FCD3-804E-AFD883B84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7767" y="1913252"/>
            <a:ext cx="1712351" cy="170712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0C70F81-C953-B8A4-5CCC-6AF085150657}"/>
              </a:ext>
            </a:extLst>
          </p:cNvPr>
          <p:cNvSpPr txBox="1"/>
          <p:nvPr/>
        </p:nvSpPr>
        <p:spPr>
          <a:xfrm>
            <a:off x="407210" y="6234461"/>
            <a:ext cx="586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978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4132" y="1049147"/>
            <a:ext cx="1098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Supercapacitor</a:t>
            </a:r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storage device as part of operational direct current system (ODCS)</a:t>
            </a:r>
            <a:endParaRPr lang="ru-RU" b="1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7DFB4-9200-D8B3-4786-3A2B3E48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0" y="338073"/>
            <a:ext cx="8286710" cy="437362"/>
          </a:xfrm>
        </p:spPr>
        <p:txBody>
          <a:bodyPr>
            <a:noAutofit/>
          </a:bodyPr>
          <a:lstStyle/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 SOLUTIONS</a:t>
            </a:r>
            <a:endParaRPr lang="ru-RU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3B3707C-BCE4-F781-883E-5A9F62C43D8D}"/>
              </a:ext>
            </a:extLst>
          </p:cNvPr>
          <p:cNvCxnSpPr>
            <a:cxnSpLocks/>
          </p:cNvCxnSpPr>
          <p:nvPr/>
        </p:nvCxnSpPr>
        <p:spPr>
          <a:xfrm>
            <a:off x="407210" y="865124"/>
            <a:ext cx="1152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\\S0004\USERS\sm\Desktop\Барахолка\РЭО лого.png">
            <a:extLst>
              <a:ext uri="{FF2B5EF4-FFF2-40B4-BE49-F238E27FC236}">
                <a16:creationId xmlns:a16="http://schemas.microsoft.com/office/drawing/2014/main" id="{5DF75344-0221-3440-3254-BC5A46DEA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74" y="188550"/>
            <a:ext cx="1138844" cy="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17586D-71AC-888A-B896-483B53B76717}"/>
              </a:ext>
            </a:extLst>
          </p:cNvPr>
          <p:cNvSpPr txBox="1"/>
          <p:nvPr/>
        </p:nvSpPr>
        <p:spPr>
          <a:xfrm>
            <a:off x="407210" y="6234461"/>
            <a:ext cx="586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C92B3-28A4-82C8-6179-B38E1E817A84}"/>
              </a:ext>
            </a:extLst>
          </p:cNvPr>
          <p:cNvSpPr txBox="1"/>
          <p:nvPr/>
        </p:nvSpPr>
        <p:spPr>
          <a:xfrm>
            <a:off x="887019" y="2446558"/>
            <a:ext cx="4501651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required battery capacity up to 90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  <a:endParaRPr lang="en-US" sz="1600" dirty="0" smtClean="0">
              <a:solidFill>
                <a:srgbClr val="2333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capital investments in reconstructed substations by up to 75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  <a:endParaRPr lang="en-US" sz="1600" dirty="0" smtClean="0">
              <a:solidFill>
                <a:srgbClr val="2333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eliminating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impact of impulse load on the battery, extending the service life of the battery up to 3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times;</a:t>
            </a:r>
            <a:endParaRPr lang="en-US" sz="1600" dirty="0" smtClean="0">
              <a:solidFill>
                <a:srgbClr val="2333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protecting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grid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voltage surges and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dips; </a:t>
            </a:r>
            <a:endParaRPr lang="en-US" sz="1600" dirty="0" smtClean="0">
              <a:solidFill>
                <a:srgbClr val="2333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fault tolerance and reducing accident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rates;</a:t>
            </a:r>
            <a:endParaRPr lang="en-US" sz="1600" dirty="0" smtClean="0">
              <a:solidFill>
                <a:srgbClr val="2333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</a:t>
            </a:r>
            <a:r>
              <a:rPr lang="en-US" sz="1600" dirty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instant response to power </a:t>
            </a:r>
            <a:r>
              <a:rPr lang="en-US" sz="1600" dirty="0" smtClean="0">
                <a:solidFill>
                  <a:srgbClr val="2333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changes.</a:t>
            </a:r>
            <a:endParaRPr lang="ru-RU" sz="1600" dirty="0">
              <a:solidFill>
                <a:srgbClr val="2333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8EB723-51E3-1303-FD17-EE203F53AAB4}"/>
              </a:ext>
            </a:extLst>
          </p:cNvPr>
          <p:cNvSpPr/>
          <p:nvPr/>
        </p:nvSpPr>
        <p:spPr>
          <a:xfrm>
            <a:off x="629074" y="2013470"/>
            <a:ext cx="6480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product implementation</a:t>
            </a:r>
            <a:endParaRPr lang="ru-RU" b="1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8B82AA7-3F82-5894-F09D-F01E18657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10"/>
          <a:stretch/>
        </p:blipFill>
        <p:spPr>
          <a:xfrm>
            <a:off x="9203410" y="4816478"/>
            <a:ext cx="1467651" cy="9697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B9C763-4B3C-2B7B-439C-2F30D1EB5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071" y="2700368"/>
            <a:ext cx="2105779" cy="1761197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F264014-FF14-3006-7125-B51B2A1A1A1E}"/>
              </a:ext>
            </a:extLst>
          </p:cNvPr>
          <p:cNvGrpSpPr/>
          <p:nvPr/>
        </p:nvGrpSpPr>
        <p:grpSpPr>
          <a:xfrm>
            <a:off x="5974552" y="2053051"/>
            <a:ext cx="5399221" cy="646331"/>
            <a:chOff x="7576520" y="2170923"/>
            <a:chExt cx="5399221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2B6C6B-6445-241B-9293-7422C9C25D4A}"/>
                </a:ext>
              </a:extLst>
            </p:cNvPr>
            <p:cNvSpPr txBox="1"/>
            <p:nvPr/>
          </p:nvSpPr>
          <p:spPr>
            <a:xfrm>
              <a:off x="8502302" y="2178647"/>
              <a:ext cx="4473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Reduced 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investment (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Using the example of a substation with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ShPE-44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7136543A-4178-02BA-1592-9E939E540DEF}"/>
                </a:ext>
              </a:extLst>
            </p:cNvPr>
            <p:cNvGrpSpPr/>
            <p:nvPr/>
          </p:nvGrpSpPr>
          <p:grpSpPr>
            <a:xfrm>
              <a:off x="7576520" y="2170923"/>
              <a:ext cx="925782" cy="646331"/>
              <a:chOff x="2912626" y="3602109"/>
              <a:chExt cx="925782" cy="64633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B851E6-AC63-B45C-F2B5-23F0B3DFBDD9}"/>
                  </a:ext>
                </a:extLst>
              </p:cNvPr>
              <p:cNvSpPr txBox="1"/>
              <p:nvPr/>
            </p:nvSpPr>
            <p:spPr>
              <a:xfrm>
                <a:off x="2912626" y="3602109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b="1" dirty="0">
                    <a:solidFill>
                      <a:srgbClr val="2DA2BF"/>
                    </a:solidFill>
                  </a:rPr>
                  <a:t>75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5E2678-9E3A-7A59-C4A4-D33579161292}"/>
                  </a:ext>
                </a:extLst>
              </p:cNvPr>
              <p:cNvSpPr txBox="1"/>
              <p:nvPr/>
            </p:nvSpPr>
            <p:spPr>
              <a:xfrm>
                <a:off x="3550981" y="3752734"/>
                <a:ext cx="2874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96D0DF"/>
                    </a:solidFill>
                  </a:rPr>
                  <a:t>%</a:t>
                </a:r>
              </a:p>
            </p:txBody>
          </p:sp>
        </p:grp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FC5E13BF-FF3E-BF53-5EE4-FFD0E5802BB7}"/>
              </a:ext>
            </a:extLst>
          </p:cNvPr>
          <p:cNvGrpSpPr/>
          <p:nvPr/>
        </p:nvGrpSpPr>
        <p:grpSpPr>
          <a:xfrm>
            <a:off x="5529289" y="2195565"/>
            <a:ext cx="3711332" cy="3908960"/>
            <a:chOff x="5035742" y="2081772"/>
            <a:chExt cx="3711332" cy="390896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050310-6661-7405-BB60-2A1A11F2878B}"/>
                </a:ext>
              </a:extLst>
            </p:cNvPr>
            <p:cNvSpPr txBox="1"/>
            <p:nvPr/>
          </p:nvSpPr>
          <p:spPr>
            <a:xfrm rot="16200000">
              <a:off x="3925093" y="3192421"/>
              <a:ext cx="2529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Thousands of rubles </a:t>
              </a:r>
              <a:endPara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Скругленный прямоугольник 2">
              <a:extLst>
                <a:ext uri="{FF2B5EF4-FFF2-40B4-BE49-F238E27FC236}">
                  <a16:creationId xmlns:a16="http://schemas.microsoft.com/office/drawing/2014/main" id="{21E56E30-2130-4E4C-732A-C89C7204C9EC}"/>
                </a:ext>
              </a:extLst>
            </p:cNvPr>
            <p:cNvSpPr/>
            <p:nvPr/>
          </p:nvSpPr>
          <p:spPr>
            <a:xfrm>
              <a:off x="5640410" y="5197617"/>
              <a:ext cx="178594" cy="55200"/>
            </a:xfrm>
            <a:prstGeom prst="roundRect">
              <a:avLst/>
            </a:prstGeom>
            <a:solidFill>
              <a:srgbClr val="25A6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6">
              <a:extLst>
                <a:ext uri="{FF2B5EF4-FFF2-40B4-BE49-F238E27FC236}">
                  <a16:creationId xmlns:a16="http://schemas.microsoft.com/office/drawing/2014/main" id="{349CD316-5AAC-CBF6-851E-1B1431BF1E5B}"/>
                </a:ext>
              </a:extLst>
            </p:cNvPr>
            <p:cNvSpPr/>
            <p:nvPr/>
          </p:nvSpPr>
          <p:spPr>
            <a:xfrm>
              <a:off x="5640410" y="5429110"/>
              <a:ext cx="178594" cy="55200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27">
              <a:extLst>
                <a:ext uri="{FF2B5EF4-FFF2-40B4-BE49-F238E27FC236}">
                  <a16:creationId xmlns:a16="http://schemas.microsoft.com/office/drawing/2014/main" id="{C409AA5C-E71C-48E8-3343-1E45A2010895}"/>
                </a:ext>
              </a:extLst>
            </p:cNvPr>
            <p:cNvSpPr/>
            <p:nvPr/>
          </p:nvSpPr>
          <p:spPr>
            <a:xfrm>
              <a:off x="5640410" y="5661950"/>
              <a:ext cx="178594" cy="5520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71F2E6-B031-7C53-AFC3-7BFD224F6428}"/>
                </a:ext>
              </a:extLst>
            </p:cNvPr>
            <p:cNvSpPr txBox="1"/>
            <p:nvPr/>
          </p:nvSpPr>
          <p:spPr>
            <a:xfrm>
              <a:off x="5798949" y="5036625"/>
              <a:ext cx="27448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Investments in 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batteries</a:t>
              </a:r>
            </a:p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Supercapacitors</a:t>
              </a:r>
              <a:endPara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Amount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 a substation with a 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ShPE-44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drive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DD79CCF7-6996-1117-84A3-1AE10EF62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3412" y="2806608"/>
              <a:ext cx="3393662" cy="2205710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F89BB8-2D6E-04D1-970D-B9462B1EF8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612" y="4486368"/>
            <a:ext cx="1232198" cy="1357352"/>
          </a:xfrm>
          <a:prstGeom prst="rect">
            <a:avLst/>
          </a:prstGeom>
        </p:spPr>
      </p:pic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A74DE3BF-137D-FF5A-547C-C6DC24664AFB}"/>
              </a:ext>
            </a:extLst>
          </p:cNvPr>
          <p:cNvCxnSpPr/>
          <p:nvPr/>
        </p:nvCxnSpPr>
        <p:spPr>
          <a:xfrm>
            <a:off x="10429811" y="4413505"/>
            <a:ext cx="0" cy="346330"/>
          </a:xfrm>
          <a:prstGeom prst="straightConnector1">
            <a:avLst/>
          </a:prstGeom>
          <a:ln w="38100">
            <a:solidFill>
              <a:srgbClr val="25A6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трелка: вниз 47">
            <a:extLst>
              <a:ext uri="{FF2B5EF4-FFF2-40B4-BE49-F238E27FC236}">
                <a16:creationId xmlns:a16="http://schemas.microsoft.com/office/drawing/2014/main" id="{45CD83A4-7B04-6E80-C626-71C2D7A8D411}"/>
              </a:ext>
            </a:extLst>
          </p:cNvPr>
          <p:cNvSpPr/>
          <p:nvPr/>
        </p:nvSpPr>
        <p:spPr>
          <a:xfrm>
            <a:off x="5810770" y="2228268"/>
            <a:ext cx="266044" cy="279149"/>
          </a:xfrm>
          <a:prstGeom prst="downArrow">
            <a:avLst>
              <a:gd name="adj1" fmla="val 35479"/>
              <a:gd name="adj2" fmla="val 50000"/>
            </a:avLst>
          </a:prstGeom>
          <a:solidFill>
            <a:srgbClr val="2DA2B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>
          <a:xfrm>
            <a:off x="2087422" y="1430082"/>
            <a:ext cx="2823469" cy="18310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80" y="3584986"/>
            <a:ext cx="3894100" cy="24234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42949" y="171434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</a:t>
            </a: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Ltd.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manufactures printed circuit boards.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equipment is used in production,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all procedures are performed in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for this.</a:t>
            </a:r>
            <a:endParaRPr lang="ru-RU" sz="16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231880" y="1675181"/>
            <a:ext cx="0" cy="248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231881" y="1682201"/>
            <a:ext cx="320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231880" y="1675181"/>
            <a:ext cx="0" cy="392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9663550" y="3259401"/>
            <a:ext cx="320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9984540" y="2866507"/>
            <a:ext cx="0" cy="392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9F91B-F01F-3AB2-9DD9-D2219A06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536" y="532968"/>
            <a:ext cx="8286710" cy="437362"/>
          </a:xfrm>
        </p:spPr>
        <p:txBody>
          <a:bodyPr>
            <a:noAutofit/>
          </a:bodyPr>
          <a:lstStyle/>
          <a:p>
            <a:r>
              <a:rPr lang="ru-RU" altLang="ru-RU" sz="2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PCB </a:t>
            </a:r>
            <a:r>
              <a:rPr lang="ru-RU" altLang="ru-RU" sz="26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r>
              <a:rPr lang="ru-RU" altLang="ru-RU" sz="3600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altLang="ru-RU" sz="3600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0B9649D-6EA3-99B9-99F2-D24CA8A25EA4}"/>
              </a:ext>
            </a:extLst>
          </p:cNvPr>
          <p:cNvCxnSpPr>
            <a:cxnSpLocks/>
          </p:cNvCxnSpPr>
          <p:nvPr/>
        </p:nvCxnSpPr>
        <p:spPr>
          <a:xfrm>
            <a:off x="407210" y="865124"/>
            <a:ext cx="1152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\\S0004\USERS\sm\Desktop\Барахолка\РЭО лого.png">
            <a:extLst>
              <a:ext uri="{FF2B5EF4-FFF2-40B4-BE49-F238E27FC236}">
                <a16:creationId xmlns:a16="http://schemas.microsoft.com/office/drawing/2014/main" id="{962C28EA-33F7-1D8E-C166-8640EA1A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74" y="188550"/>
            <a:ext cx="1138844" cy="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403121-D156-20ED-BB6E-184F6209C866}"/>
              </a:ext>
            </a:extLst>
          </p:cNvPr>
          <p:cNvSpPr txBox="1"/>
          <p:nvPr/>
        </p:nvSpPr>
        <p:spPr>
          <a:xfrm>
            <a:off x="407210" y="6234461"/>
            <a:ext cx="586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2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t="17077" b="12187"/>
          <a:stretch/>
        </p:blipFill>
        <p:spPr>
          <a:xfrm>
            <a:off x="7949052" y="1233428"/>
            <a:ext cx="3086764" cy="23704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20" y="1196698"/>
            <a:ext cx="3209617" cy="2407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"/>
          <a:stretch/>
        </p:blipFill>
        <p:spPr>
          <a:xfrm>
            <a:off x="1221228" y="3772346"/>
            <a:ext cx="3187709" cy="2090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6"/>
          <a:stretch/>
        </p:blipFill>
        <p:spPr>
          <a:xfrm>
            <a:off x="4574186" y="1217667"/>
            <a:ext cx="3209617" cy="23818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158"/>
          <a:stretch/>
        </p:blipFill>
        <p:spPr>
          <a:xfrm>
            <a:off x="7949053" y="3754827"/>
            <a:ext cx="3086764" cy="212566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03640" y="5884586"/>
            <a:ext cx="5796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equipment is manufactured on the basis of our own production</a:t>
            </a:r>
            <a:endParaRPr lang="ru-RU" sz="1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0"/>
          <a:stretch/>
        </p:blipFill>
        <p:spPr>
          <a:xfrm>
            <a:off x="4574186" y="3749839"/>
            <a:ext cx="3209618" cy="2113132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701B772-5755-83CA-61A6-9B1E2C8ADE45}"/>
              </a:ext>
            </a:extLst>
          </p:cNvPr>
          <p:cNvSpPr txBox="1">
            <a:spLocks/>
          </p:cNvSpPr>
          <p:nvPr/>
        </p:nvSpPr>
        <p:spPr>
          <a:xfrm>
            <a:off x="695250" y="338073"/>
            <a:ext cx="8286710" cy="4373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endParaRPr lang="ru-RU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33B33D9-E8EE-45BD-422D-058DD5C16D0E}"/>
              </a:ext>
            </a:extLst>
          </p:cNvPr>
          <p:cNvCxnSpPr>
            <a:cxnSpLocks/>
          </p:cNvCxnSpPr>
          <p:nvPr/>
        </p:nvCxnSpPr>
        <p:spPr>
          <a:xfrm>
            <a:off x="407210" y="865124"/>
            <a:ext cx="1152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\\S0004\USERS\sm\Desktop\Барахолка\РЭО лого.png">
            <a:extLst>
              <a:ext uri="{FF2B5EF4-FFF2-40B4-BE49-F238E27FC236}">
                <a16:creationId xmlns:a16="http://schemas.microsoft.com/office/drawing/2014/main" id="{C460F2A6-C05A-AAD5-F51C-594CADA40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74" y="188550"/>
            <a:ext cx="1138844" cy="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67AC36-E629-D6FE-C72F-BC6002A0AEA4}"/>
              </a:ext>
            </a:extLst>
          </p:cNvPr>
          <p:cNvSpPr txBox="1"/>
          <p:nvPr/>
        </p:nvSpPr>
        <p:spPr>
          <a:xfrm>
            <a:off x="407210" y="6234461"/>
            <a:ext cx="586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14146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344BC7A-9CCB-48C4-9A48-3F9F8E11E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003" y="1626483"/>
            <a:ext cx="936130" cy="46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>
            <a:extLst>
              <a:ext uri="{FF2B5EF4-FFF2-40B4-BE49-F238E27FC236}">
                <a16:creationId xmlns:a16="http://schemas.microsoft.com/office/drawing/2014/main" id="{5F712AFD-508B-40C7-99CF-47FAFFF4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96" y="3847335"/>
            <a:ext cx="1211328" cy="5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cture background">
            <a:extLst>
              <a:ext uri="{FF2B5EF4-FFF2-40B4-BE49-F238E27FC236}">
                <a16:creationId xmlns:a16="http://schemas.microsoft.com/office/drawing/2014/main" id="{815226D1-24AD-4EF7-A321-C97B2C231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89" y="4990431"/>
            <a:ext cx="1419824" cy="2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icture background">
            <a:extLst>
              <a:ext uri="{FF2B5EF4-FFF2-40B4-BE49-F238E27FC236}">
                <a16:creationId xmlns:a16="http://schemas.microsoft.com/office/drawing/2014/main" id="{21A8C005-CEA3-4300-874C-E3B00802E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37" y="4941210"/>
            <a:ext cx="1791882" cy="35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Picture background">
            <a:extLst>
              <a:ext uri="{FF2B5EF4-FFF2-40B4-BE49-F238E27FC236}">
                <a16:creationId xmlns:a16="http://schemas.microsoft.com/office/drawing/2014/main" id="{1705D6D1-4CC8-4F4B-9590-2E3808F1C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12582" r="12380" b="9153"/>
          <a:stretch/>
        </p:blipFill>
        <p:spPr bwMode="auto">
          <a:xfrm>
            <a:off x="7374642" y="1493151"/>
            <a:ext cx="1571206" cy="6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Picture background">
            <a:extLst>
              <a:ext uri="{FF2B5EF4-FFF2-40B4-BE49-F238E27FC236}">
                <a16:creationId xmlns:a16="http://schemas.microsoft.com/office/drawing/2014/main" id="{3944DB6F-D674-4E48-909A-EBA9A7FFB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9" b="17280"/>
          <a:stretch/>
        </p:blipFill>
        <p:spPr bwMode="auto">
          <a:xfrm>
            <a:off x="1947591" y="1813019"/>
            <a:ext cx="2004382" cy="66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Picture background">
            <a:extLst>
              <a:ext uri="{FF2B5EF4-FFF2-40B4-BE49-F238E27FC236}">
                <a16:creationId xmlns:a16="http://schemas.microsoft.com/office/drawing/2014/main" id="{812CF59F-10E8-489C-ADA2-34900B2DF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38349" r="19287" b="39349"/>
          <a:stretch/>
        </p:blipFill>
        <p:spPr bwMode="auto">
          <a:xfrm>
            <a:off x="1947591" y="4037244"/>
            <a:ext cx="2088430" cy="42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Picture background">
            <a:extLst>
              <a:ext uri="{FF2B5EF4-FFF2-40B4-BE49-F238E27FC236}">
                <a16:creationId xmlns:a16="http://schemas.microsoft.com/office/drawing/2014/main" id="{E4A7A43C-F2E9-4E28-AACF-0716E4EEB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58" y="2384805"/>
            <a:ext cx="2751052" cy="66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Picture background">
            <a:extLst>
              <a:ext uri="{FF2B5EF4-FFF2-40B4-BE49-F238E27FC236}">
                <a16:creationId xmlns:a16="http://schemas.microsoft.com/office/drawing/2014/main" id="{7256DF9F-FEA8-431B-9946-5235B2CAE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332" y="3307986"/>
            <a:ext cx="1211328" cy="44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Picture background">
            <a:extLst>
              <a:ext uri="{FF2B5EF4-FFF2-40B4-BE49-F238E27FC236}">
                <a16:creationId xmlns:a16="http://schemas.microsoft.com/office/drawing/2014/main" id="{C9311360-B1DE-4FDF-BC01-F2523FF3D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0" y="4593269"/>
            <a:ext cx="1654468" cy="88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Picture background">
            <a:extLst>
              <a:ext uri="{FF2B5EF4-FFF2-40B4-BE49-F238E27FC236}">
                <a16:creationId xmlns:a16="http://schemas.microsoft.com/office/drawing/2014/main" id="{B53AAD0B-4274-477A-9128-53A43E29A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797" y="4808438"/>
            <a:ext cx="1270746" cy="66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Picture background">
            <a:extLst>
              <a:ext uri="{FF2B5EF4-FFF2-40B4-BE49-F238E27FC236}">
                <a16:creationId xmlns:a16="http://schemas.microsoft.com/office/drawing/2014/main" id="{403241EF-79DF-4718-8EAE-4A900F5EC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15" y="3408593"/>
            <a:ext cx="1401153" cy="3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8" name="Picture 32" descr="Picture background">
            <a:extLst>
              <a:ext uri="{FF2B5EF4-FFF2-40B4-BE49-F238E27FC236}">
                <a16:creationId xmlns:a16="http://schemas.microsoft.com/office/drawing/2014/main" id="{AEBCD330-C539-4B18-BF92-452493F9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95" y="2913337"/>
            <a:ext cx="1879642" cy="84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0" name="Picture 34" descr="Picture background">
            <a:extLst>
              <a:ext uri="{FF2B5EF4-FFF2-40B4-BE49-F238E27FC236}">
                <a16:creationId xmlns:a16="http://schemas.microsoft.com/office/drawing/2014/main" id="{2462C9BB-DE3F-4EF4-AFEC-FE84F4768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7" y="2774185"/>
            <a:ext cx="1405114" cy="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C291D-6652-52EE-8BEF-02E8D4AB73CD}"/>
              </a:ext>
            </a:extLst>
          </p:cNvPr>
          <p:cNvSpPr txBox="1">
            <a:spLocks/>
          </p:cNvSpPr>
          <p:nvPr/>
        </p:nvSpPr>
        <p:spPr>
          <a:xfrm>
            <a:off x="695250" y="338073"/>
            <a:ext cx="8286710" cy="4373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OUR CLIENTS</a:t>
            </a:r>
            <a:endParaRPr lang="ru-RU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80BC1FC-BC42-72DF-87BF-FD86C629AB34}"/>
              </a:ext>
            </a:extLst>
          </p:cNvPr>
          <p:cNvCxnSpPr>
            <a:cxnSpLocks/>
          </p:cNvCxnSpPr>
          <p:nvPr/>
        </p:nvCxnSpPr>
        <p:spPr>
          <a:xfrm>
            <a:off x="407210" y="865124"/>
            <a:ext cx="1152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S0004\USERS\sm\Desktop\Барахолка\РЭО лого.png">
            <a:extLst>
              <a:ext uri="{FF2B5EF4-FFF2-40B4-BE49-F238E27FC236}">
                <a16:creationId xmlns:a16="http://schemas.microsoft.com/office/drawing/2014/main" id="{D9AE4EB2-A900-D4F4-5EA0-5D525A871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74" y="188550"/>
            <a:ext cx="1138844" cy="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46FE04-0EC5-0F92-F449-EEE7EA648921}"/>
              </a:ext>
            </a:extLst>
          </p:cNvPr>
          <p:cNvSpPr txBox="1"/>
          <p:nvPr/>
        </p:nvSpPr>
        <p:spPr>
          <a:xfrm>
            <a:off x="407210" y="6234461"/>
            <a:ext cx="586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09031177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35451" y="1844780"/>
            <a:ext cx="8207600" cy="151216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\S0004\USERS\sm\Desktop\Барахолка\РЭО 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11" y="896771"/>
            <a:ext cx="2139181" cy="11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874" y="5589300"/>
            <a:ext cx="715351" cy="7288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62776" y="638845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ruselco.com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1122" y="2171940"/>
            <a:ext cx="8932557" cy="71576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ru-RU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1380" y="3146037"/>
            <a:ext cx="882087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190020, St. Petersburg,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Obvodny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138, bldg. </a:t>
            </a:r>
            <a:r>
              <a:rPr lang="en-US" sz="2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+7 (812) </a:t>
            </a:r>
            <a:r>
              <a:rPr lang="en-US" sz="2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313-77-73</a:t>
            </a:r>
            <a:endParaRPr lang="ru-RU" sz="2400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ruselco.com 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Левая круглая скобка 3"/>
          <p:cNvSpPr/>
          <p:nvPr/>
        </p:nvSpPr>
        <p:spPr>
          <a:xfrm>
            <a:off x="1487360" y="3183075"/>
            <a:ext cx="136231" cy="128907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Левая круглая скобка 11"/>
          <p:cNvSpPr/>
          <p:nvPr/>
        </p:nvSpPr>
        <p:spPr>
          <a:xfrm flipH="1" flipV="1">
            <a:off x="10488610" y="3197543"/>
            <a:ext cx="113786" cy="125203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4172D29-E36F-4598-993B-EBAE639FA33B}"/>
              </a:ext>
            </a:extLst>
          </p:cNvPr>
          <p:cNvGrpSpPr/>
          <p:nvPr/>
        </p:nvGrpSpPr>
        <p:grpSpPr>
          <a:xfrm>
            <a:off x="3183627" y="5589300"/>
            <a:ext cx="867545" cy="923330"/>
            <a:chOff x="9741685" y="4867648"/>
            <a:chExt cx="1116815" cy="1116815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4B4ECE53-80D5-499D-B628-F6083F1E23D3}"/>
                </a:ext>
              </a:extLst>
            </p:cNvPr>
            <p:cNvSpPr/>
            <p:nvPr/>
          </p:nvSpPr>
          <p:spPr>
            <a:xfrm>
              <a:off x="9741685" y="4867648"/>
              <a:ext cx="1116815" cy="1116815"/>
            </a:xfrm>
            <a:prstGeom prst="ellipse">
              <a:avLst/>
            </a:prstGeom>
            <a:solidFill>
              <a:srgbClr val="F0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095AA52-2B4D-4723-A8F3-B65960108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7203" y="4900948"/>
              <a:ext cx="1055523" cy="1055523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465" y="5576823"/>
            <a:ext cx="998573" cy="9925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331" y="5674267"/>
            <a:ext cx="872489" cy="797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30" y="5373270"/>
            <a:ext cx="1928953" cy="140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6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: прозрачная заливка 1">
            <a:extLst>
              <a:ext uri="{FF2B5EF4-FFF2-40B4-BE49-F238E27FC236}">
                <a16:creationId xmlns:a16="http://schemas.microsoft.com/office/drawing/2014/main" id="{3DE5A21F-A6C4-419E-864B-BDE760F224A3}"/>
              </a:ext>
            </a:extLst>
          </p:cNvPr>
          <p:cNvSpPr/>
          <p:nvPr/>
        </p:nvSpPr>
        <p:spPr>
          <a:xfrm>
            <a:off x="1140849" y="3902832"/>
            <a:ext cx="1203783" cy="1205434"/>
          </a:xfrm>
          <a:prstGeom prst="donut">
            <a:avLst>
              <a:gd name="adj" fmla="val 1120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5CE2DE8-87CF-4C7E-91A4-51A65F7AC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0" y="4415611"/>
            <a:ext cx="472912" cy="423923"/>
          </a:xfrm>
          <a:prstGeom prst="rect">
            <a:avLst/>
          </a:prstGeom>
        </p:spPr>
      </p:pic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56724C7E-9873-446B-B0A6-C806325A7E9F}"/>
              </a:ext>
            </a:extLst>
          </p:cNvPr>
          <p:cNvCxnSpPr>
            <a:cxnSpLocks/>
            <a:stCxn id="96" idx="5"/>
            <a:endCxn id="80" idx="1"/>
          </p:cNvCxnSpPr>
          <p:nvPr/>
        </p:nvCxnSpPr>
        <p:spPr>
          <a:xfrm>
            <a:off x="9562695" y="2198742"/>
            <a:ext cx="173710" cy="260823"/>
          </a:xfrm>
          <a:prstGeom prst="line">
            <a:avLst/>
          </a:prstGeom>
          <a:ln w="38100">
            <a:solidFill>
              <a:srgbClr val="279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0482D82-2791-41E7-BC2C-D4ADD2F22834}"/>
              </a:ext>
            </a:extLst>
          </p:cNvPr>
          <p:cNvCxnSpPr>
            <a:cxnSpLocks/>
            <a:stCxn id="2" idx="5"/>
            <a:endCxn id="6" idx="1"/>
          </p:cNvCxnSpPr>
          <p:nvPr/>
        </p:nvCxnSpPr>
        <p:spPr>
          <a:xfrm>
            <a:off x="2168342" y="4931734"/>
            <a:ext cx="168802" cy="212347"/>
          </a:xfrm>
          <a:prstGeom prst="line">
            <a:avLst/>
          </a:prstGeom>
          <a:ln w="38100">
            <a:solidFill>
              <a:srgbClr val="279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EB5BB6C0-0AD9-447D-9849-60427BF671F6}"/>
              </a:ext>
            </a:extLst>
          </p:cNvPr>
          <p:cNvCxnSpPr>
            <a:cxnSpLocks/>
            <a:stCxn id="35" idx="5"/>
            <a:endCxn id="54" idx="1"/>
          </p:cNvCxnSpPr>
          <p:nvPr/>
        </p:nvCxnSpPr>
        <p:spPr>
          <a:xfrm>
            <a:off x="4140949" y="4240986"/>
            <a:ext cx="207327" cy="264563"/>
          </a:xfrm>
          <a:prstGeom prst="line">
            <a:avLst/>
          </a:prstGeom>
          <a:ln w="38100">
            <a:solidFill>
              <a:srgbClr val="279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0B383AEC-B9FD-462E-8AF0-E99D89DE7B96}"/>
              </a:ext>
            </a:extLst>
          </p:cNvPr>
          <p:cNvCxnSpPr>
            <a:cxnSpLocks/>
            <a:stCxn id="57" idx="5"/>
            <a:endCxn id="41" idx="1"/>
          </p:cNvCxnSpPr>
          <p:nvPr/>
        </p:nvCxnSpPr>
        <p:spPr>
          <a:xfrm>
            <a:off x="5700470" y="3457649"/>
            <a:ext cx="149672" cy="208948"/>
          </a:xfrm>
          <a:prstGeom prst="line">
            <a:avLst/>
          </a:prstGeom>
          <a:ln w="38100">
            <a:solidFill>
              <a:srgbClr val="279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014CAAF1-2D45-45EE-90E7-7CCC2036545F}"/>
              </a:ext>
            </a:extLst>
          </p:cNvPr>
          <p:cNvCxnSpPr>
            <a:cxnSpLocks/>
            <a:stCxn id="78" idx="5"/>
            <a:endCxn id="95" idx="1"/>
          </p:cNvCxnSpPr>
          <p:nvPr/>
        </p:nvCxnSpPr>
        <p:spPr>
          <a:xfrm>
            <a:off x="7651421" y="2993984"/>
            <a:ext cx="176290" cy="207575"/>
          </a:xfrm>
          <a:prstGeom prst="line">
            <a:avLst/>
          </a:prstGeom>
          <a:ln w="38100">
            <a:solidFill>
              <a:srgbClr val="279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695250" y="338073"/>
            <a:ext cx="8286710" cy="437362"/>
          </a:xfrm>
        </p:spPr>
        <p:txBody>
          <a:bodyPr>
            <a:noAutofit/>
          </a:bodyPr>
          <a:lstStyle/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ABOUT COMPANY</a:t>
            </a:r>
            <a:endParaRPr lang="ru-RU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единительная линия 52"/>
          <p:cNvCxnSpPr>
            <a:cxnSpLocks/>
          </p:cNvCxnSpPr>
          <p:nvPr/>
        </p:nvCxnSpPr>
        <p:spPr>
          <a:xfrm>
            <a:off x="407210" y="865124"/>
            <a:ext cx="1152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\\S0004\USERS\sm\Desktop\Барахолка\РЭО лого.png">
            <a:extLst>
              <a:ext uri="{FF2B5EF4-FFF2-40B4-BE49-F238E27FC236}">
                <a16:creationId xmlns:a16="http://schemas.microsoft.com/office/drawing/2014/main" id="{DF6DB746-99A4-47DD-BE07-2E5FEDDFC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74" y="188550"/>
            <a:ext cx="1138844" cy="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1268C7-C7BA-46E1-8F3D-553BA63AAB12}"/>
              </a:ext>
            </a:extLst>
          </p:cNvPr>
          <p:cNvSpPr txBox="1"/>
          <p:nvPr/>
        </p:nvSpPr>
        <p:spPr>
          <a:xfrm>
            <a:off x="407210" y="6234461"/>
            <a:ext cx="586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4D42D48-8BA8-4063-9C33-BCBBCF2F6B5E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782426" y="5241933"/>
            <a:ext cx="1512537" cy="30830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FAE0DB8-03ED-4BD9-8DE8-15CCA9F09457}"/>
              </a:ext>
            </a:extLst>
          </p:cNvPr>
          <p:cNvCxnSpPr>
            <a:cxnSpLocks/>
            <a:stCxn id="6" idx="7"/>
            <a:endCxn id="35" idx="3"/>
          </p:cNvCxnSpPr>
          <p:nvPr/>
        </p:nvCxnSpPr>
        <p:spPr>
          <a:xfrm flipV="1">
            <a:off x="2540820" y="4240986"/>
            <a:ext cx="1396453" cy="90309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Круг: прозрачная заливка 5">
            <a:extLst>
              <a:ext uri="{FF2B5EF4-FFF2-40B4-BE49-F238E27FC236}">
                <a16:creationId xmlns:a16="http://schemas.microsoft.com/office/drawing/2014/main" id="{259EBAC0-5D75-437E-8300-15F238A1240F}"/>
              </a:ext>
            </a:extLst>
          </p:cNvPr>
          <p:cNvSpPr/>
          <p:nvPr/>
        </p:nvSpPr>
        <p:spPr>
          <a:xfrm>
            <a:off x="2294962" y="5103550"/>
            <a:ext cx="288040" cy="276766"/>
          </a:xfrm>
          <a:prstGeom prst="donut">
            <a:avLst>
              <a:gd name="adj" fmla="val 23855"/>
            </a:avLst>
          </a:prstGeom>
          <a:solidFill>
            <a:srgbClr val="2791AC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8469C1F8-8DD7-4532-A404-831D94925F1C}"/>
              </a:ext>
            </a:extLst>
          </p:cNvPr>
          <p:cNvCxnSpPr>
            <a:cxnSpLocks/>
            <a:stCxn id="35" idx="7"/>
            <a:endCxn id="41" idx="2"/>
          </p:cNvCxnSpPr>
          <p:nvPr/>
        </p:nvCxnSpPr>
        <p:spPr>
          <a:xfrm flipV="1">
            <a:off x="4140949" y="3764449"/>
            <a:ext cx="1667011" cy="28083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ACE4A98D-3C4B-4A40-B235-D91483D6203A}"/>
              </a:ext>
            </a:extLst>
          </p:cNvPr>
          <p:cNvCxnSpPr>
            <a:cxnSpLocks/>
            <a:stCxn id="41" idx="7"/>
            <a:endCxn id="78" idx="2"/>
          </p:cNvCxnSpPr>
          <p:nvPr/>
        </p:nvCxnSpPr>
        <p:spPr>
          <a:xfrm flipV="1">
            <a:off x="6053818" y="2896131"/>
            <a:ext cx="1351745" cy="77046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Круг: прозрачная заливка 53">
            <a:extLst>
              <a:ext uri="{FF2B5EF4-FFF2-40B4-BE49-F238E27FC236}">
                <a16:creationId xmlns:a16="http://schemas.microsoft.com/office/drawing/2014/main" id="{DD8E0CA4-E472-42CD-841F-5019569A2C83}"/>
              </a:ext>
            </a:extLst>
          </p:cNvPr>
          <p:cNvSpPr/>
          <p:nvPr/>
        </p:nvSpPr>
        <p:spPr>
          <a:xfrm>
            <a:off x="4171986" y="4329017"/>
            <a:ext cx="1203783" cy="1205434"/>
          </a:xfrm>
          <a:prstGeom prst="donut">
            <a:avLst>
              <a:gd name="adj" fmla="val 1128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Круг: прозрачная заливка 56">
            <a:extLst>
              <a:ext uri="{FF2B5EF4-FFF2-40B4-BE49-F238E27FC236}">
                <a16:creationId xmlns:a16="http://schemas.microsoft.com/office/drawing/2014/main" id="{282ECCAC-0483-4336-BD83-BA6DA8498054}"/>
              </a:ext>
            </a:extLst>
          </p:cNvPr>
          <p:cNvSpPr/>
          <p:nvPr/>
        </p:nvSpPr>
        <p:spPr>
          <a:xfrm>
            <a:off x="4672977" y="2428747"/>
            <a:ext cx="1203783" cy="1205434"/>
          </a:xfrm>
          <a:prstGeom prst="donut">
            <a:avLst>
              <a:gd name="adj" fmla="val 1128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5" name="Круг: прозрачная заливка 94">
            <a:extLst>
              <a:ext uri="{FF2B5EF4-FFF2-40B4-BE49-F238E27FC236}">
                <a16:creationId xmlns:a16="http://schemas.microsoft.com/office/drawing/2014/main" id="{D8B0B9FB-C467-4712-8F47-A053E87E0B22}"/>
              </a:ext>
            </a:extLst>
          </p:cNvPr>
          <p:cNvSpPr/>
          <p:nvPr/>
        </p:nvSpPr>
        <p:spPr>
          <a:xfrm>
            <a:off x="7651422" y="3025026"/>
            <a:ext cx="1203783" cy="1205434"/>
          </a:xfrm>
          <a:prstGeom prst="donut">
            <a:avLst>
              <a:gd name="adj" fmla="val 113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6" name="Круг: прозрачная заливка 95">
            <a:extLst>
              <a:ext uri="{FF2B5EF4-FFF2-40B4-BE49-F238E27FC236}">
                <a16:creationId xmlns:a16="http://schemas.microsoft.com/office/drawing/2014/main" id="{45BC1701-FBE5-40F9-8E02-53CEC199EE09}"/>
              </a:ext>
            </a:extLst>
          </p:cNvPr>
          <p:cNvSpPr/>
          <p:nvPr/>
        </p:nvSpPr>
        <p:spPr>
          <a:xfrm>
            <a:off x="8535202" y="1169840"/>
            <a:ext cx="1203783" cy="1205434"/>
          </a:xfrm>
          <a:prstGeom prst="donut">
            <a:avLst>
              <a:gd name="adj" fmla="val 1198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91A275C3-938C-4212-AE9B-2F6A2FB5A66E}"/>
              </a:ext>
            </a:extLst>
          </p:cNvPr>
          <p:cNvCxnSpPr>
            <a:cxnSpLocks/>
            <a:stCxn id="78" idx="7"/>
            <a:endCxn id="80" idx="2"/>
          </p:cNvCxnSpPr>
          <p:nvPr/>
        </p:nvCxnSpPr>
        <p:spPr>
          <a:xfrm flipV="1">
            <a:off x="7651421" y="2557417"/>
            <a:ext cx="2042802" cy="24086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7112628E-8B18-4841-93D4-2B54D7F01EA7}"/>
              </a:ext>
            </a:extLst>
          </p:cNvPr>
          <p:cNvCxnSpPr>
            <a:cxnSpLocks/>
            <a:endCxn id="80" idx="7"/>
          </p:cNvCxnSpPr>
          <p:nvPr/>
        </p:nvCxnSpPr>
        <p:spPr>
          <a:xfrm flipH="1">
            <a:off x="9940081" y="1437657"/>
            <a:ext cx="1764862" cy="1021908"/>
          </a:xfrm>
          <a:prstGeom prst="line">
            <a:avLst/>
          </a:prstGeom>
          <a:ln w="38100"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Круг: прозрачная заливка 77">
            <a:extLst>
              <a:ext uri="{FF2B5EF4-FFF2-40B4-BE49-F238E27FC236}">
                <a16:creationId xmlns:a16="http://schemas.microsoft.com/office/drawing/2014/main" id="{AEA8E812-B755-4CDA-8C6E-6F603962689E}"/>
              </a:ext>
            </a:extLst>
          </p:cNvPr>
          <p:cNvSpPr/>
          <p:nvPr/>
        </p:nvSpPr>
        <p:spPr>
          <a:xfrm>
            <a:off x="7405563" y="2757748"/>
            <a:ext cx="288040" cy="276766"/>
          </a:xfrm>
          <a:prstGeom prst="donut">
            <a:avLst>
              <a:gd name="adj" fmla="val 23855"/>
            </a:avLst>
          </a:prstGeom>
          <a:solidFill>
            <a:srgbClr val="2791AC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Круг: прозрачная заливка 79">
            <a:extLst>
              <a:ext uri="{FF2B5EF4-FFF2-40B4-BE49-F238E27FC236}">
                <a16:creationId xmlns:a16="http://schemas.microsoft.com/office/drawing/2014/main" id="{C1C2F441-39CC-4475-9A66-792CCF386D78}"/>
              </a:ext>
            </a:extLst>
          </p:cNvPr>
          <p:cNvSpPr/>
          <p:nvPr/>
        </p:nvSpPr>
        <p:spPr>
          <a:xfrm>
            <a:off x="9694223" y="2419034"/>
            <a:ext cx="288040" cy="276766"/>
          </a:xfrm>
          <a:prstGeom prst="donut">
            <a:avLst>
              <a:gd name="adj" fmla="val 23855"/>
            </a:avLst>
          </a:prstGeom>
          <a:solidFill>
            <a:srgbClr val="2791AC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Круг: прозрачная заливка 40">
            <a:extLst>
              <a:ext uri="{FF2B5EF4-FFF2-40B4-BE49-F238E27FC236}">
                <a16:creationId xmlns:a16="http://schemas.microsoft.com/office/drawing/2014/main" id="{7A7E8ECB-5CC4-44DE-9C19-D67B4E49866F}"/>
              </a:ext>
            </a:extLst>
          </p:cNvPr>
          <p:cNvSpPr/>
          <p:nvPr/>
        </p:nvSpPr>
        <p:spPr>
          <a:xfrm>
            <a:off x="5807960" y="3626066"/>
            <a:ext cx="288040" cy="276766"/>
          </a:xfrm>
          <a:prstGeom prst="donut">
            <a:avLst>
              <a:gd name="adj" fmla="val 23855"/>
            </a:avLst>
          </a:prstGeom>
          <a:solidFill>
            <a:srgbClr val="2791AC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Круг: прозрачная заливка 34">
            <a:extLst>
              <a:ext uri="{FF2B5EF4-FFF2-40B4-BE49-F238E27FC236}">
                <a16:creationId xmlns:a16="http://schemas.microsoft.com/office/drawing/2014/main" id="{79703D40-5ED5-4977-B1E4-79133587A86A}"/>
              </a:ext>
            </a:extLst>
          </p:cNvPr>
          <p:cNvSpPr/>
          <p:nvPr/>
        </p:nvSpPr>
        <p:spPr>
          <a:xfrm>
            <a:off x="3895091" y="4004751"/>
            <a:ext cx="288040" cy="276766"/>
          </a:xfrm>
          <a:prstGeom prst="donut">
            <a:avLst>
              <a:gd name="adj" fmla="val 23855"/>
            </a:avLst>
          </a:prstGeom>
          <a:solidFill>
            <a:srgbClr val="2791AC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53F9A1F-9769-42D3-814E-79DF3E97EA2B}"/>
              </a:ext>
            </a:extLst>
          </p:cNvPr>
          <p:cNvSpPr txBox="1"/>
          <p:nvPr/>
        </p:nvSpPr>
        <p:spPr>
          <a:xfrm>
            <a:off x="4079720" y="1578824"/>
            <a:ext cx="2701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of a 0.4 kV frequency converter "PAPIR" with a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range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1 MW to 5 MW</a:t>
            </a:r>
            <a:endParaRPr lang="ru-RU" sz="120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8956732-D13E-4031-8CC6-67C35AEB4DCF}"/>
              </a:ext>
            </a:extLst>
          </p:cNvPr>
          <p:cNvSpPr txBox="1"/>
          <p:nvPr/>
        </p:nvSpPr>
        <p:spPr>
          <a:xfrm>
            <a:off x="6570259" y="4314868"/>
            <a:ext cx="3905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of a 0.4 kV frequency converter "PAPIR" with a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range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1 MW to 5 MW</a:t>
            </a:r>
            <a:endParaRPr lang="ru-RU" sz="120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D1790BA-E327-4E64-99A7-20BB97873710}"/>
              </a:ext>
            </a:extLst>
          </p:cNvPr>
          <p:cNvSpPr txBox="1"/>
          <p:nvPr/>
        </p:nvSpPr>
        <p:spPr>
          <a:xfrm>
            <a:off x="789835" y="2807726"/>
            <a:ext cx="2477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of a 0.4 kV frequency converter "PAPIR" with a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range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1 MW to 5 MW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8EBC5B0-B4AC-46E9-AECC-2B372B1955D0}"/>
              </a:ext>
            </a:extLst>
          </p:cNvPr>
          <p:cNvSpPr txBox="1"/>
          <p:nvPr/>
        </p:nvSpPr>
        <p:spPr>
          <a:xfrm>
            <a:off x="2969045" y="5607844"/>
            <a:ext cx="2758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of a 0.4 kV frequency converter "PAPIR" with a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range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1 MW to 5 MW</a:t>
            </a:r>
            <a:endParaRPr lang="ru-RU" sz="12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3F4D019-43B9-4BFB-AC6C-BAC3C17EAE28}"/>
              </a:ext>
            </a:extLst>
          </p:cNvPr>
          <p:cNvSpPr txBox="1"/>
          <p:nvPr/>
        </p:nvSpPr>
        <p:spPr>
          <a:xfrm>
            <a:off x="8981960" y="2995772"/>
            <a:ext cx="2267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of a UPS with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supercapacitor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storage for a data center with a capacity of 2.4 MW</a:t>
            </a:r>
            <a:endParaRPr lang="ru-RU" sz="1200" dirty="0"/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2C6821A-CF42-437A-8AAB-3C394999A1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36"/>
          <a:stretch/>
        </p:blipFill>
        <p:spPr>
          <a:xfrm>
            <a:off x="7940778" y="4942283"/>
            <a:ext cx="3468796" cy="1491753"/>
          </a:xfrm>
          <a:prstGeom prst="rect">
            <a:avLst/>
          </a:prstGeom>
        </p:spPr>
      </p:pic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8E120D40-6557-47EE-BC37-8BC1EC4E7E7A}"/>
              </a:ext>
            </a:extLst>
          </p:cNvPr>
          <p:cNvSpPr/>
          <p:nvPr/>
        </p:nvSpPr>
        <p:spPr>
          <a:xfrm>
            <a:off x="543870" y="979027"/>
            <a:ext cx="488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DA2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company's development</a:t>
            </a:r>
            <a:endParaRPr lang="ru-RU" b="1" dirty="0">
              <a:solidFill>
                <a:srgbClr val="2DA2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5EE2CA9-A689-7BF6-B18B-38579F1F2138}"/>
              </a:ext>
            </a:extLst>
          </p:cNvPr>
          <p:cNvCxnSpPr>
            <a:stCxn id="35" idx="1"/>
            <a:endCxn id="35" idx="1"/>
          </p:cNvCxnSpPr>
          <p:nvPr/>
        </p:nvCxnSpPr>
        <p:spPr>
          <a:xfrm>
            <a:off x="3937273" y="404528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1099B122-32F5-52AF-6144-81AFFB4561CA}"/>
              </a:ext>
            </a:extLst>
          </p:cNvPr>
          <p:cNvCxnSpPr>
            <a:cxnSpLocks/>
            <a:stCxn id="151" idx="3"/>
            <a:endCxn id="35" idx="1"/>
          </p:cNvCxnSpPr>
          <p:nvPr/>
        </p:nvCxnSpPr>
        <p:spPr>
          <a:xfrm>
            <a:off x="3267240" y="3130892"/>
            <a:ext cx="670033" cy="914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A9D0489-C7DC-FBBF-FB68-45D6468B868A}"/>
              </a:ext>
            </a:extLst>
          </p:cNvPr>
          <p:cNvCxnSpPr>
            <a:cxnSpLocks/>
            <a:stCxn id="6" idx="5"/>
            <a:endCxn id="152" idx="1"/>
          </p:cNvCxnSpPr>
          <p:nvPr/>
        </p:nvCxnSpPr>
        <p:spPr>
          <a:xfrm>
            <a:off x="2540820" y="5339785"/>
            <a:ext cx="428225" cy="591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7B76F446-5A95-AB5B-44B0-30AA30F20E02}"/>
              </a:ext>
            </a:extLst>
          </p:cNvPr>
          <p:cNvCxnSpPr>
            <a:cxnSpLocks/>
            <a:stCxn id="41" idx="5"/>
            <a:endCxn id="150" idx="1"/>
          </p:cNvCxnSpPr>
          <p:nvPr/>
        </p:nvCxnSpPr>
        <p:spPr>
          <a:xfrm>
            <a:off x="6053818" y="3862301"/>
            <a:ext cx="516441" cy="68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7331336C-3983-0AFF-1FF7-5788C35FD41E}"/>
              </a:ext>
            </a:extLst>
          </p:cNvPr>
          <p:cNvCxnSpPr>
            <a:cxnSpLocks/>
            <a:stCxn id="149" idx="3"/>
            <a:endCxn id="78" idx="1"/>
          </p:cNvCxnSpPr>
          <p:nvPr/>
        </p:nvCxnSpPr>
        <p:spPr>
          <a:xfrm>
            <a:off x="6781421" y="1901990"/>
            <a:ext cx="666324" cy="896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9FA94BF1-89D0-5521-CD3D-09F33AEE6065}"/>
              </a:ext>
            </a:extLst>
          </p:cNvPr>
          <p:cNvCxnSpPr>
            <a:cxnSpLocks/>
            <a:stCxn id="80" idx="5"/>
            <a:endCxn id="153" idx="0"/>
          </p:cNvCxnSpPr>
          <p:nvPr/>
        </p:nvCxnSpPr>
        <p:spPr>
          <a:xfrm>
            <a:off x="9940081" y="2655269"/>
            <a:ext cx="175566" cy="340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762CD7D-A636-E53E-A425-E74ABA70BC7B}"/>
              </a:ext>
            </a:extLst>
          </p:cNvPr>
          <p:cNvSpPr txBox="1"/>
          <p:nvPr/>
        </p:nvSpPr>
        <p:spPr>
          <a:xfrm>
            <a:off x="8040271" y="6430068"/>
            <a:ext cx="33693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of financial indicators</a:t>
            </a:r>
            <a:endParaRPr lang="ru-RU" sz="1200" dirty="0">
              <a:solidFill>
                <a:srgbClr val="2791A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063" y="1659173"/>
            <a:ext cx="432060" cy="5054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5307" y="3508954"/>
            <a:ext cx="494520" cy="469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472" y="2901571"/>
            <a:ext cx="603091" cy="4199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8072" y="4879054"/>
            <a:ext cx="702030" cy="3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924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AADE55-2A72-41E8-BDB8-E3023A610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55" y="1151525"/>
            <a:ext cx="2738385" cy="40147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9DBFE8-49D0-4874-BADB-AC52E58FCC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60" y="1384686"/>
            <a:ext cx="2913529" cy="41326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FA9A3B-3AD3-495B-BA40-4B9E1267B123}"/>
              </a:ext>
            </a:extLst>
          </p:cNvPr>
          <p:cNvSpPr txBox="1"/>
          <p:nvPr/>
        </p:nvSpPr>
        <p:spPr>
          <a:xfrm>
            <a:off x="1111662" y="5166245"/>
            <a:ext cx="34857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“Certificate of Type Approval of the Russian Maritime Register of Shipping” dated </a:t>
            </a:r>
            <a:r>
              <a:rPr lang="en-US" sz="1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30/05/2018</a:t>
            </a:r>
            <a:r>
              <a:rPr lang="en-US" sz="1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40404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C0417C-3A9B-418F-B532-5B8F0D38735F}"/>
              </a:ext>
            </a:extLst>
          </p:cNvPr>
          <p:cNvSpPr txBox="1"/>
          <p:nvPr/>
        </p:nvSpPr>
        <p:spPr>
          <a:xfrm>
            <a:off x="4908435" y="5519578"/>
            <a:ext cx="30537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 of Recognition of RKO” Russian River Register dated 05/31/2021</a:t>
            </a:r>
            <a:endParaRPr lang="ru-RU" sz="1400" dirty="0">
              <a:solidFill>
                <a:srgbClr val="404040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AC32F6-04CD-83A9-5541-3D57D43E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0" y="338073"/>
            <a:ext cx="8286710" cy="437362"/>
          </a:xfrm>
        </p:spPr>
        <p:txBody>
          <a:bodyPr>
            <a:noAutofit/>
          </a:bodyPr>
          <a:lstStyle/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CERTIFICATES</a:t>
            </a:r>
            <a:endParaRPr lang="ru-RU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FE3AA0C-B5B2-D711-8944-98DB896B9BEA}"/>
              </a:ext>
            </a:extLst>
          </p:cNvPr>
          <p:cNvCxnSpPr>
            <a:cxnSpLocks/>
          </p:cNvCxnSpPr>
          <p:nvPr/>
        </p:nvCxnSpPr>
        <p:spPr>
          <a:xfrm>
            <a:off x="407210" y="865124"/>
            <a:ext cx="1152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\\S0004\USERS\sm\Desktop\Барахолка\РЭО лого.png">
            <a:extLst>
              <a:ext uri="{FF2B5EF4-FFF2-40B4-BE49-F238E27FC236}">
                <a16:creationId xmlns:a16="http://schemas.microsoft.com/office/drawing/2014/main" id="{D316E6D0-F103-9E91-8E29-BA32AFC6D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74" y="188550"/>
            <a:ext cx="1138844" cy="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758" y="1611080"/>
            <a:ext cx="2862155" cy="4132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9A4CB7-F21A-4BBA-8881-1F42E4CCFC3F}"/>
              </a:ext>
            </a:extLst>
          </p:cNvPr>
          <p:cNvSpPr txBox="1"/>
          <p:nvPr/>
        </p:nvSpPr>
        <p:spPr>
          <a:xfrm>
            <a:off x="8591486" y="5743679"/>
            <a:ext cx="29998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 of Conformity GOST R ISO 9001-2015” </a:t>
            </a:r>
            <a:r>
              <a:rPr lang="en-US" sz="1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dated </a:t>
            </a:r>
          </a:p>
          <a:p>
            <a:pPr algn="ctr"/>
            <a:r>
              <a:rPr lang="en-US" sz="1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05/21/2021</a:t>
            </a:r>
            <a:endParaRPr lang="ru-RU" sz="1400" dirty="0">
              <a:solidFill>
                <a:srgbClr val="40404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ADC7D-D956-44DA-9DB5-E2753D1E99A5}"/>
              </a:ext>
            </a:extLst>
          </p:cNvPr>
          <p:cNvSpPr txBox="1"/>
          <p:nvPr/>
        </p:nvSpPr>
        <p:spPr>
          <a:xfrm>
            <a:off x="407210" y="6234461"/>
            <a:ext cx="586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3043212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9220" y="923288"/>
            <a:ext cx="6760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Bidirectional frequency converters</a:t>
            </a:r>
            <a:endParaRPr lang="ru-RU" b="1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8" y="1437308"/>
            <a:ext cx="1490195" cy="1335824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407210" y="3501010"/>
            <a:ext cx="114495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288" y="1425269"/>
            <a:ext cx="1314243" cy="13672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65" y="2643054"/>
            <a:ext cx="733565" cy="5648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67" y="2676966"/>
            <a:ext cx="789629" cy="6080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/>
          <a:stretch/>
        </p:blipFill>
        <p:spPr>
          <a:xfrm>
            <a:off x="6774557" y="2729968"/>
            <a:ext cx="477107" cy="4945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56DF360-9095-4C83-901F-907F58177E50}"/>
              </a:ext>
            </a:extLst>
          </p:cNvPr>
          <p:cNvSpPr txBox="1"/>
          <p:nvPr/>
        </p:nvSpPr>
        <p:spPr>
          <a:xfrm>
            <a:off x="7694306" y="4153710"/>
            <a:ext cx="3226364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16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"</a:t>
            </a:r>
            <a:r>
              <a:rPr lang="en-US" sz="16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INVERS“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range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90 to 600 kW</a:t>
            </a:r>
            <a:endParaRPr lang="ru-RU" sz="1600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41D27F-6E65-486F-B76D-99EF5E185658}"/>
              </a:ext>
            </a:extLst>
          </p:cNvPr>
          <p:cNvSpPr txBox="1"/>
          <p:nvPr/>
        </p:nvSpPr>
        <p:spPr>
          <a:xfrm>
            <a:off x="8054355" y="1390393"/>
            <a:ext cx="3298375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"</a:t>
            </a:r>
            <a:r>
              <a:rPr lang="en-US" sz="16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BIRCH“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600-1200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range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500 to 900 kW</a:t>
            </a:r>
            <a:endParaRPr lang="ru-RU" sz="1600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5E978FD-B4C0-4051-A2DF-A1EC3CB1C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8063" y="4325789"/>
            <a:ext cx="879043" cy="1479541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861C995-8C68-4B22-945C-4AC70E7048CD}"/>
              </a:ext>
            </a:extLst>
          </p:cNvPr>
          <p:cNvSpPr/>
          <p:nvPr/>
        </p:nvSpPr>
        <p:spPr>
          <a:xfrm>
            <a:off x="479219" y="3583110"/>
            <a:ext cx="6760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converters</a:t>
            </a:r>
            <a:endParaRPr lang="ru-RU" b="1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C65414-90D6-4052-9095-F693245D2C3B}"/>
              </a:ext>
            </a:extLst>
          </p:cNvPr>
          <p:cNvSpPr txBox="1"/>
          <p:nvPr/>
        </p:nvSpPr>
        <p:spPr>
          <a:xfrm>
            <a:off x="2171435" y="1318788"/>
            <a:ext cx="2916425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16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"PAPIR" series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600-1200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range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1 to 5 MW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7302604-F2D9-4C72-94D7-06914805A5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250" y="4255858"/>
            <a:ext cx="1393296" cy="140447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8F752CC-1B23-495D-8FA0-92EBF4E84505}"/>
              </a:ext>
            </a:extLst>
          </p:cNvPr>
          <p:cNvSpPr txBox="1"/>
          <p:nvPr/>
        </p:nvSpPr>
        <p:spPr>
          <a:xfrm>
            <a:off x="2054898" y="4163265"/>
            <a:ext cx="2914307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16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"</a:t>
            </a:r>
            <a:r>
              <a:rPr lang="en-US" sz="16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SUNFLOWER“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(1500)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(600)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range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1 to 5 MW</a:t>
            </a:r>
            <a:endParaRPr lang="ru-RU" sz="1600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F8EAD57-E785-5037-0DAC-1F1E89D2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0" y="338073"/>
            <a:ext cx="8286710" cy="437362"/>
          </a:xfrm>
        </p:spPr>
        <p:txBody>
          <a:bodyPr>
            <a:noAutofit/>
          </a:bodyPr>
          <a:lstStyle/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endParaRPr lang="ru-RU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806043E-1037-94BB-CAC5-FF910AFD2FE2}"/>
              </a:ext>
            </a:extLst>
          </p:cNvPr>
          <p:cNvCxnSpPr>
            <a:cxnSpLocks/>
          </p:cNvCxnSpPr>
          <p:nvPr/>
        </p:nvCxnSpPr>
        <p:spPr>
          <a:xfrm>
            <a:off x="407210" y="865124"/>
            <a:ext cx="1152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\\S0004\USERS\sm\Desktop\Барахолка\РЭО лого.png">
            <a:extLst>
              <a:ext uri="{FF2B5EF4-FFF2-40B4-BE49-F238E27FC236}">
                <a16:creationId xmlns:a16="http://schemas.microsoft.com/office/drawing/2014/main" id="{A4F36847-C69C-743E-3F82-5004BB5D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74" y="188550"/>
            <a:ext cx="1138844" cy="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82CEDA-817D-58A3-837A-0C0E3A9C495F}"/>
              </a:ext>
            </a:extLst>
          </p:cNvPr>
          <p:cNvSpPr txBox="1"/>
          <p:nvPr/>
        </p:nvSpPr>
        <p:spPr>
          <a:xfrm>
            <a:off x="407210" y="6234461"/>
            <a:ext cx="586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9906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8420" y="925681"/>
            <a:ext cx="784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Unified electric power system of the Unified Energy </a:t>
            </a:r>
            <a:r>
              <a:rPr lang="en-US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ru-RU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ru-RU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TRANIT</a:t>
            </a:r>
            <a:r>
              <a:rPr lang="ru-RU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endParaRPr lang="ru-RU" b="1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861C995-8C68-4B22-945C-4AC70E7048CD}"/>
              </a:ext>
            </a:extLst>
          </p:cNvPr>
          <p:cNvSpPr/>
          <p:nvPr/>
        </p:nvSpPr>
        <p:spPr>
          <a:xfrm>
            <a:off x="558420" y="3459813"/>
            <a:ext cx="6760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voltage compensator </a:t>
            </a:r>
            <a:r>
              <a:rPr lang="ru-RU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Canon</a:t>
            </a:r>
            <a:r>
              <a:rPr lang="ru-RU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C65414-90D6-4052-9095-F693245D2C3B}"/>
              </a:ext>
            </a:extLst>
          </p:cNvPr>
          <p:cNvSpPr txBox="1"/>
          <p:nvPr/>
        </p:nvSpPr>
        <p:spPr>
          <a:xfrm>
            <a:off x="743054" y="1591622"/>
            <a:ext cx="73692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Converter technology and storage devices are combined through a control system into a single complex, which, thanks to its advantages, allows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 a new level of functionality and reliability for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application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transport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energy distribution.</a:t>
            </a:r>
            <a:endParaRPr lang="ru-RU" sz="12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76A55F2-1130-4348-9AB8-D61F37007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90" y="4014941"/>
            <a:ext cx="2909548" cy="132711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0733450-D913-4815-A40A-11580AA5314F}"/>
              </a:ext>
            </a:extLst>
          </p:cNvPr>
          <p:cNvSpPr txBox="1"/>
          <p:nvPr/>
        </p:nvSpPr>
        <p:spPr>
          <a:xfrm>
            <a:off x="4367760" y="4193339"/>
            <a:ext cx="7349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modern and effective solution to eliminate short-term voltage fluctuations (</a:t>
            </a:r>
            <a:r>
              <a:rPr lang="en-US" sz="16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overvoltages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voltage sags) of relatively shallow depth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Canon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powerful power systems up to 1 MW.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D3CF7C-C51B-4F79-A5BD-B47C6D0779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r="34703" b="12939"/>
          <a:stretch/>
        </p:blipFill>
        <p:spPr>
          <a:xfrm>
            <a:off x="8749917" y="1323964"/>
            <a:ext cx="1616421" cy="173188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A5AEA2D-78FC-451B-B4B7-29718D2B14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160" y="1357744"/>
            <a:ext cx="789629" cy="60801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76D259B-529D-428C-8DAF-84A5782E9F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/>
          <a:stretch/>
        </p:blipFill>
        <p:spPr>
          <a:xfrm>
            <a:off x="10704640" y="2120530"/>
            <a:ext cx="477107" cy="4945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A00A0-065B-2A1C-9449-9B07EC02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0" y="338073"/>
            <a:ext cx="8286710" cy="437362"/>
          </a:xfrm>
        </p:spPr>
        <p:txBody>
          <a:bodyPr>
            <a:noAutofit/>
          </a:bodyPr>
          <a:lstStyle/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endParaRPr lang="ru-RU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B2524C6-3C3C-0882-E76F-522B13E2BA2E}"/>
              </a:ext>
            </a:extLst>
          </p:cNvPr>
          <p:cNvCxnSpPr>
            <a:cxnSpLocks/>
          </p:cNvCxnSpPr>
          <p:nvPr/>
        </p:nvCxnSpPr>
        <p:spPr>
          <a:xfrm>
            <a:off x="407210" y="865124"/>
            <a:ext cx="1152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\\S0004\USERS\sm\Desktop\Барахолка\РЭО лого.png">
            <a:extLst>
              <a:ext uri="{FF2B5EF4-FFF2-40B4-BE49-F238E27FC236}">
                <a16:creationId xmlns:a16="http://schemas.microsoft.com/office/drawing/2014/main" id="{B8AF0B88-2D51-46A0-ECDF-0D6629DB2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74" y="188550"/>
            <a:ext cx="1138844" cy="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C40D5DE-1B2B-DFF7-51AA-89FFB3AAD43C}"/>
              </a:ext>
            </a:extLst>
          </p:cNvPr>
          <p:cNvCxnSpPr>
            <a:cxnSpLocks/>
          </p:cNvCxnSpPr>
          <p:nvPr/>
        </p:nvCxnSpPr>
        <p:spPr>
          <a:xfrm>
            <a:off x="335200" y="3501010"/>
            <a:ext cx="114495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6CBC03E-2C25-F8B7-F1DE-54AA30808F8D}"/>
              </a:ext>
            </a:extLst>
          </p:cNvPr>
          <p:cNvSpPr txBox="1"/>
          <p:nvPr/>
        </p:nvSpPr>
        <p:spPr>
          <a:xfrm>
            <a:off x="407210" y="6234461"/>
            <a:ext cx="586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5651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9773" y="886278"/>
            <a:ext cx="6760397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cell</a:t>
            </a:r>
            <a:endParaRPr lang="ru-RU" b="1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861C995-8C68-4B22-945C-4AC70E7048CD}"/>
              </a:ext>
            </a:extLst>
          </p:cNvPr>
          <p:cNvSpPr/>
          <p:nvPr/>
        </p:nvSpPr>
        <p:spPr>
          <a:xfrm>
            <a:off x="559773" y="2893351"/>
            <a:ext cx="110544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Ultrafast charging station </a:t>
            </a:r>
            <a:r>
              <a:rPr lang="ru-RU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UFCS</a:t>
            </a:r>
            <a:r>
              <a:rPr lang="ru-RU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733450-D913-4815-A40A-11580AA5314F}"/>
              </a:ext>
            </a:extLst>
          </p:cNvPr>
          <p:cNvSpPr txBox="1"/>
          <p:nvPr/>
        </p:nvSpPr>
        <p:spPr>
          <a:xfrm>
            <a:off x="4005574" y="3949245"/>
            <a:ext cx="7750528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UFCS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equipped with a unique automatic transfer switch (ATS) circuit and is designed for charging electric vehicles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types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electric current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instanc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River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tram </a:t>
            </a: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600" dirty="0" err="1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Sinichka</a:t>
            </a: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600" dirty="0" smtClean="0">
              <a:solidFill>
                <a:srgbClr val="40404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buses;</a:t>
            </a:r>
            <a:endParaRPr lang="en-US" sz="1600" dirty="0" smtClean="0">
              <a:solidFill>
                <a:srgbClr val="40404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cars.</a:t>
            </a:r>
            <a:endParaRPr lang="ru-RU" sz="16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08E6B3-88DE-41C7-A963-A6DAD5116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60" y="1206515"/>
            <a:ext cx="2808390" cy="194184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88F16F3-04D7-44F4-957E-3F7412814256}"/>
              </a:ext>
            </a:extLst>
          </p:cNvPr>
          <p:cNvSpPr/>
          <p:nvPr/>
        </p:nvSpPr>
        <p:spPr>
          <a:xfrm>
            <a:off x="767260" y="1324853"/>
            <a:ext cx="64766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designed for building power converters, such as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converters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rectifiers;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inverters;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PWM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controllers (DC/DC converters)</a:t>
            </a:r>
            <a:endParaRPr lang="ru-RU" sz="16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4926947-CFDB-4119-99F3-F3AC606C5A0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80348" y="3872490"/>
            <a:ext cx="2191232" cy="1976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7BD13-0046-8E9E-076F-03593318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0" y="338073"/>
            <a:ext cx="8286710" cy="437362"/>
          </a:xfrm>
        </p:spPr>
        <p:txBody>
          <a:bodyPr>
            <a:noAutofit/>
          </a:bodyPr>
          <a:lstStyle/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endParaRPr lang="ru-RU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4EA9391-D711-1D99-B75D-5393F5A8BF89}"/>
              </a:ext>
            </a:extLst>
          </p:cNvPr>
          <p:cNvCxnSpPr>
            <a:cxnSpLocks/>
          </p:cNvCxnSpPr>
          <p:nvPr/>
        </p:nvCxnSpPr>
        <p:spPr>
          <a:xfrm>
            <a:off x="407210" y="865124"/>
            <a:ext cx="1152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\\S0004\USERS\sm\Desktop\Барахолка\РЭО лого.png">
            <a:extLst>
              <a:ext uri="{FF2B5EF4-FFF2-40B4-BE49-F238E27FC236}">
                <a16:creationId xmlns:a16="http://schemas.microsoft.com/office/drawing/2014/main" id="{A14EC2B7-1990-4487-D702-F441A41B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74" y="188550"/>
            <a:ext cx="1138844" cy="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2E8349C-E5A2-7986-20E0-2A01DC55A69F}"/>
              </a:ext>
            </a:extLst>
          </p:cNvPr>
          <p:cNvCxnSpPr>
            <a:cxnSpLocks/>
          </p:cNvCxnSpPr>
          <p:nvPr/>
        </p:nvCxnSpPr>
        <p:spPr>
          <a:xfrm>
            <a:off x="407210" y="3356990"/>
            <a:ext cx="114495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4DA300-4905-9228-DD8A-64B346EF84FC}"/>
              </a:ext>
            </a:extLst>
          </p:cNvPr>
          <p:cNvSpPr txBox="1"/>
          <p:nvPr/>
        </p:nvSpPr>
        <p:spPr>
          <a:xfrm>
            <a:off x="407210" y="6234461"/>
            <a:ext cx="586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3981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88F16F3-04D7-44F4-957E-3F7412814256}"/>
              </a:ext>
            </a:extLst>
          </p:cNvPr>
          <p:cNvSpPr/>
          <p:nvPr/>
        </p:nvSpPr>
        <p:spPr>
          <a:xfrm>
            <a:off x="903055" y="1590969"/>
            <a:ext cx="6600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High-power modular drive for energy storage and recovery systems with capacity and voltage scalability</a:t>
            </a:r>
            <a:endParaRPr lang="ru-RU" sz="16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AE90FE-32E1-48AE-B38D-D85C4945F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t="6418" r="6404" b="2848"/>
          <a:stretch/>
        </p:blipFill>
        <p:spPr>
          <a:xfrm>
            <a:off x="8085485" y="3685426"/>
            <a:ext cx="3528733" cy="230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1F85E9-9A4E-4F8E-B738-09BBB74610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10"/>
          <a:stretch/>
        </p:blipFill>
        <p:spPr>
          <a:xfrm>
            <a:off x="8085484" y="1153703"/>
            <a:ext cx="3297707" cy="21789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8478A1F-B642-430C-9CDB-9653CFF226DB}"/>
              </a:ext>
            </a:extLst>
          </p:cNvPr>
          <p:cNvSpPr txBox="1"/>
          <p:nvPr/>
        </p:nvSpPr>
        <p:spPr>
          <a:xfrm>
            <a:off x="1190440" y="2553818"/>
            <a:ext cx="6763083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serial connection of modules up to 4400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Supports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energy and power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Instant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dynamic changes in 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grid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for local generation</a:t>
            </a: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electrical energy during peak (second) loads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Ensuring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life: ≥ 10 years, 1 million charge/discharge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temperature range from -40°С to +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65°С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A204AF-7CBD-4A1C-B729-367366634133}"/>
              </a:ext>
            </a:extLst>
          </p:cNvPr>
          <p:cNvSpPr txBox="1"/>
          <p:nvPr/>
        </p:nvSpPr>
        <p:spPr>
          <a:xfrm>
            <a:off x="8085485" y="6034049"/>
            <a:ext cx="3499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of series-connected modules up to 4400 V</a:t>
            </a:r>
            <a:endParaRPr lang="ru-RU" sz="1400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074FB2-9493-4935-8582-EE01EBF134DD}"/>
              </a:ext>
            </a:extLst>
          </p:cNvPr>
          <p:cNvSpPr txBox="1"/>
          <p:nvPr/>
        </p:nvSpPr>
        <p:spPr>
          <a:xfrm>
            <a:off x="8085485" y="3257627"/>
            <a:ext cx="35287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Supercapacitor</a:t>
            </a:r>
            <a:r>
              <a:rPr lang="en-US" sz="1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ru-RU" sz="1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70,8</a:t>
            </a:r>
            <a:r>
              <a:rPr lang="en-US" sz="1400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400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400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en-US" sz="1400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ru-RU" sz="1400" dirty="0">
              <a:solidFill>
                <a:srgbClr val="2791AC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FB8DA-B6DD-8072-F96D-7093FA06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0" y="338073"/>
            <a:ext cx="8286710" cy="437362"/>
          </a:xfrm>
        </p:spPr>
        <p:txBody>
          <a:bodyPr>
            <a:noAutofit/>
          </a:bodyPr>
          <a:lstStyle/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STORAGES</a:t>
            </a:r>
            <a:endParaRPr lang="ru-RU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4C7B584-00FC-5E0E-DAA9-5BD4BD012FBD}"/>
              </a:ext>
            </a:extLst>
          </p:cNvPr>
          <p:cNvCxnSpPr>
            <a:cxnSpLocks/>
          </p:cNvCxnSpPr>
          <p:nvPr/>
        </p:nvCxnSpPr>
        <p:spPr>
          <a:xfrm>
            <a:off x="407210" y="865124"/>
            <a:ext cx="1152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\\S0004\USERS\sm\Desktop\Барахолка\РЭО лого.png">
            <a:extLst>
              <a:ext uri="{FF2B5EF4-FFF2-40B4-BE49-F238E27FC236}">
                <a16:creationId xmlns:a16="http://schemas.microsoft.com/office/drawing/2014/main" id="{0BFC5027-66B7-DB00-F622-401231BF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74" y="188550"/>
            <a:ext cx="1138844" cy="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F68ADD-B4FB-2090-4A82-0C6E5A31FFBF}"/>
              </a:ext>
            </a:extLst>
          </p:cNvPr>
          <p:cNvSpPr txBox="1"/>
          <p:nvPr/>
        </p:nvSpPr>
        <p:spPr>
          <a:xfrm>
            <a:off x="407210" y="6234461"/>
            <a:ext cx="586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623240" y="13407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96437" y="10379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Supercapacitor</a:t>
            </a:r>
            <a:r>
              <a:rPr lang="en-US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storage devices</a:t>
            </a:r>
            <a:endParaRPr lang="ru-RU" b="1" dirty="0">
              <a:solidFill>
                <a:srgbClr val="2791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4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1230" y="991653"/>
            <a:ext cx="5464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Lithium-ion energy storage </a:t>
            </a:r>
            <a:r>
              <a:rPr lang="en-US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 </a:t>
            </a:r>
            <a:r>
              <a:rPr lang="ru-RU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LiFePo</a:t>
            </a:r>
            <a:r>
              <a:rPr lang="ru-RU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88F16F3-04D7-44F4-957E-3F7412814256}"/>
              </a:ext>
            </a:extLst>
          </p:cNvPr>
          <p:cNvSpPr/>
          <p:nvPr/>
        </p:nvSpPr>
        <p:spPr>
          <a:xfrm>
            <a:off x="983290" y="1628750"/>
            <a:ext cx="5657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High-power modular Category A Li-ion drive for energy storage systems with the ability to scale in capacity and voltage</a:t>
            </a:r>
            <a:endParaRPr lang="ru-RU" sz="16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478A1F-B642-430C-9CDB-9653CFF226DB}"/>
              </a:ext>
            </a:extLst>
          </p:cNvPr>
          <p:cNvSpPr txBox="1"/>
          <p:nvPr/>
        </p:nvSpPr>
        <p:spPr>
          <a:xfrm>
            <a:off x="1441595" y="2564880"/>
            <a:ext cx="6640278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serial connection of modules up to 1500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lasting power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support;</a:t>
            </a:r>
            <a:endParaRPr lang="en-US" sz="1600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Instant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dynamic changes in 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grid;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local generation</a:t>
            </a:r>
            <a:r>
              <a:rPr lang="ru-RU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electrical energy during peak (minute)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loads;</a:t>
            </a:r>
            <a:endParaRPr lang="en-US" sz="1600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Ensuring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quality;</a:t>
            </a:r>
            <a:endParaRPr lang="en-US" sz="1600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temperature range from - 0 °C to + 55 °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C;</a:t>
            </a:r>
            <a:endParaRPr lang="en-US" sz="1600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Discharge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temperature range from - 20 °C to + 55 °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C;</a:t>
            </a:r>
            <a:endParaRPr lang="en-US" sz="1600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Self-discharge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&lt;3% for 1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month.</a:t>
            </a:r>
            <a:endParaRPr lang="ru-RU" sz="16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E283DD-15B0-47C6-B16C-599EDBCFF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556" y="1176319"/>
            <a:ext cx="2736380" cy="4932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EE9B29-A86C-4414-BEC1-C896BB63193D}"/>
              </a:ext>
            </a:extLst>
          </p:cNvPr>
          <p:cNvSpPr txBox="1"/>
          <p:nvPr/>
        </p:nvSpPr>
        <p:spPr>
          <a:xfrm>
            <a:off x="8544744" y="6058262"/>
            <a:ext cx="3050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device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LiFeP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о, </a:t>
            </a:r>
            <a:r>
              <a:rPr lang="ru-RU" sz="1200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</a:t>
            </a:r>
            <a:r>
              <a:rPr lang="ru-RU" sz="1200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А*</a:t>
            </a:r>
            <a:r>
              <a:rPr lang="en-US" sz="1200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200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200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</a:t>
            </a:r>
            <a:r>
              <a:rPr lang="en-US" sz="1200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ru-RU" sz="1200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 </a:t>
            </a:r>
            <a:r>
              <a:rPr lang="en-US" sz="12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7DFB4-9200-D8B3-4786-3A2B3E48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0" y="338073"/>
            <a:ext cx="8286710" cy="437362"/>
          </a:xfrm>
        </p:spPr>
        <p:txBody>
          <a:bodyPr>
            <a:noAutofit/>
          </a:bodyPr>
          <a:lstStyle/>
          <a:p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НАКОПИТЕЛИ ЭНЕРГИИ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3B3707C-BCE4-F781-883E-5A9F62C43D8D}"/>
              </a:ext>
            </a:extLst>
          </p:cNvPr>
          <p:cNvCxnSpPr>
            <a:cxnSpLocks/>
          </p:cNvCxnSpPr>
          <p:nvPr/>
        </p:nvCxnSpPr>
        <p:spPr>
          <a:xfrm>
            <a:off x="407210" y="865124"/>
            <a:ext cx="1152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\\S0004\USERS\sm\Desktop\Барахолка\РЭО лого.png">
            <a:extLst>
              <a:ext uri="{FF2B5EF4-FFF2-40B4-BE49-F238E27FC236}">
                <a16:creationId xmlns:a16="http://schemas.microsoft.com/office/drawing/2014/main" id="{5DF75344-0221-3440-3254-BC5A46DEA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74" y="188550"/>
            <a:ext cx="1138844" cy="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17586D-71AC-888A-B896-483B53B76717}"/>
              </a:ext>
            </a:extLst>
          </p:cNvPr>
          <p:cNvSpPr txBox="1"/>
          <p:nvPr/>
        </p:nvSpPr>
        <p:spPr>
          <a:xfrm>
            <a:off x="407210" y="6234461"/>
            <a:ext cx="586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42590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1230" y="991653"/>
            <a:ext cx="6480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Uninterruptible power </a:t>
            </a:r>
            <a:r>
              <a:rPr lang="en-US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supplies </a:t>
            </a:r>
            <a:r>
              <a:rPr lang="ru-RU" b="1" dirty="0" smtClean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/ offline</a:t>
            </a:r>
            <a:r>
              <a:rPr lang="ru-RU" b="1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7DFB4-9200-D8B3-4786-3A2B3E48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0" y="338073"/>
            <a:ext cx="8286710" cy="437362"/>
          </a:xfrm>
        </p:spPr>
        <p:txBody>
          <a:bodyPr>
            <a:noAutofit/>
          </a:bodyPr>
          <a:lstStyle/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 SOLUTIONS</a:t>
            </a:r>
            <a:endParaRPr lang="ru-RU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3B3707C-BCE4-F781-883E-5A9F62C43D8D}"/>
              </a:ext>
            </a:extLst>
          </p:cNvPr>
          <p:cNvCxnSpPr>
            <a:cxnSpLocks/>
          </p:cNvCxnSpPr>
          <p:nvPr/>
        </p:nvCxnSpPr>
        <p:spPr>
          <a:xfrm>
            <a:off x="407210" y="865124"/>
            <a:ext cx="1152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\\S0004\USERS\sm\Desktop\Барахолка\РЭО лого.png">
            <a:extLst>
              <a:ext uri="{FF2B5EF4-FFF2-40B4-BE49-F238E27FC236}">
                <a16:creationId xmlns:a16="http://schemas.microsoft.com/office/drawing/2014/main" id="{5DF75344-0221-3440-3254-BC5A46DEA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74" y="188550"/>
            <a:ext cx="1138844" cy="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17586D-71AC-888A-B896-483B53B76717}"/>
              </a:ext>
            </a:extLst>
          </p:cNvPr>
          <p:cNvSpPr txBox="1"/>
          <p:nvPr/>
        </p:nvSpPr>
        <p:spPr>
          <a:xfrm>
            <a:off x="407210" y="6234461"/>
            <a:ext cx="586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2A8A5-0637-859B-2E91-AE5CA63EEDA9}"/>
              </a:ext>
            </a:extLst>
          </p:cNvPr>
          <p:cNvSpPr txBox="1"/>
          <p:nvPr/>
        </p:nvSpPr>
        <p:spPr>
          <a:xfrm>
            <a:off x="901803" y="1548402"/>
            <a:ext cx="9802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uninterrupted power supply to high-tech equipment using </a:t>
            </a:r>
            <a:r>
              <a:rPr lang="en-US" sz="16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supercapacitor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li-ion drives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11E0D5B-5BA0-7595-1BBD-CB6CFCD5B1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71" y="3808741"/>
            <a:ext cx="2631648" cy="235903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90DDCAF-66A0-FE16-9F46-59C2DB8CF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662" y="3702134"/>
            <a:ext cx="1490318" cy="24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11189E8-AB55-8357-B6B5-12D2AB6389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8" t="6418" r="17141" b="2848"/>
          <a:stretch/>
        </p:blipFill>
        <p:spPr>
          <a:xfrm>
            <a:off x="10078442" y="3844634"/>
            <a:ext cx="1490318" cy="229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6AA9E6A-0F04-7ED6-93C2-BC3E9A83523C}"/>
              </a:ext>
            </a:extLst>
          </p:cNvPr>
          <p:cNvSpPr txBox="1"/>
          <p:nvPr/>
        </p:nvSpPr>
        <p:spPr>
          <a:xfrm>
            <a:off x="6672080" y="6058262"/>
            <a:ext cx="30508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section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4EAAA1-2A12-65E8-4975-79C80DC735D6}"/>
              </a:ext>
            </a:extLst>
          </p:cNvPr>
          <p:cNvSpPr txBox="1"/>
          <p:nvPr/>
        </p:nvSpPr>
        <p:spPr>
          <a:xfrm>
            <a:off x="5464416" y="2349887"/>
            <a:ext cx="7035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Drives used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1600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20 sec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supercapacitor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storage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devices;</a:t>
            </a:r>
            <a:endParaRPr lang="en-US" sz="1600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Backup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1600" dirty="0">
                <a:solidFill>
                  <a:srgbClr val="2791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20 sec </a:t>
            </a: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Li-ion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drives.</a:t>
            </a:r>
            <a:endParaRPr lang="ru-RU" sz="1600" dirty="0">
              <a:solidFill>
                <a:srgbClr val="40404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1B5AB7-64D0-8F92-82A2-39B4C40E446B}"/>
              </a:ext>
            </a:extLst>
          </p:cNvPr>
          <p:cNvSpPr txBox="1"/>
          <p:nvPr/>
        </p:nvSpPr>
        <p:spPr>
          <a:xfrm>
            <a:off x="4461662" y="6080128"/>
            <a:ext cx="14903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Li-ion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LiFePo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9552A2-77E2-9B1B-EA7E-C6FEECA3021B}"/>
              </a:ext>
            </a:extLst>
          </p:cNvPr>
          <p:cNvSpPr txBox="1"/>
          <p:nvPr/>
        </p:nvSpPr>
        <p:spPr>
          <a:xfrm>
            <a:off x="10078442" y="6080127"/>
            <a:ext cx="14903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Supercapacitors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трелка: влево-вправо 41">
            <a:extLst>
              <a:ext uri="{FF2B5EF4-FFF2-40B4-BE49-F238E27FC236}">
                <a16:creationId xmlns:a16="http://schemas.microsoft.com/office/drawing/2014/main" id="{68A59EFB-F72D-0C45-8B9D-F07C094B21C5}"/>
              </a:ext>
            </a:extLst>
          </p:cNvPr>
          <p:cNvSpPr/>
          <p:nvPr/>
        </p:nvSpPr>
        <p:spPr>
          <a:xfrm>
            <a:off x="5999445" y="4815729"/>
            <a:ext cx="720100" cy="276999"/>
          </a:xfrm>
          <a:prstGeom prst="left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: влево-вправо 42">
            <a:extLst>
              <a:ext uri="{FF2B5EF4-FFF2-40B4-BE49-F238E27FC236}">
                <a16:creationId xmlns:a16="http://schemas.microsoft.com/office/drawing/2014/main" id="{1B52582B-2CA7-97B2-DE07-26D24E89821A}"/>
              </a:ext>
            </a:extLst>
          </p:cNvPr>
          <p:cNvSpPr/>
          <p:nvPr/>
        </p:nvSpPr>
        <p:spPr>
          <a:xfrm>
            <a:off x="9207045" y="4815729"/>
            <a:ext cx="720100" cy="276999"/>
          </a:xfrm>
          <a:prstGeom prst="left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4C5B4B-5EF7-26BF-250A-5EE0A4F88899}"/>
              </a:ext>
            </a:extLst>
          </p:cNvPr>
          <p:cNvSpPr txBox="1"/>
          <p:nvPr/>
        </p:nvSpPr>
        <p:spPr>
          <a:xfrm>
            <a:off x="1271330" y="2351602"/>
            <a:ext cx="39605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centers;</a:t>
            </a:r>
            <a:endParaRPr lang="en-US" sz="16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</a:t>
            </a:r>
            <a:r>
              <a:rPr lang="en-US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enterprises;</a:t>
            </a:r>
            <a:endParaRPr lang="en-US" sz="16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Housing and communal services, etc.</a:t>
            </a:r>
            <a:endParaRPr lang="ru-RU" sz="16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3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12601</TotalTime>
  <Words>1395</Words>
  <Application>Microsoft Office PowerPoint</Application>
  <PresentationFormat>Широкоэкранный</PresentationFormat>
  <Paragraphs>199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ABOUT COMPANY</vt:lpstr>
      <vt:lpstr>CERTIFICATES</vt:lpstr>
      <vt:lpstr>PRODUCTS</vt:lpstr>
      <vt:lpstr>PRODUCTS</vt:lpstr>
      <vt:lpstr>PRODUCTS</vt:lpstr>
      <vt:lpstr>ENERGY STORAGES</vt:lpstr>
      <vt:lpstr>НАКОПИТЕЛИ ЭНЕРГИИ</vt:lpstr>
      <vt:lpstr>DESIGN SOLUTIONS</vt:lpstr>
      <vt:lpstr>Презентация PowerPoint</vt:lpstr>
      <vt:lpstr>DESIGN SOLUTIONS</vt:lpstr>
      <vt:lpstr>DESIGN SOLUTIONS</vt:lpstr>
      <vt:lpstr>DESIGN SOLUTIONS</vt:lpstr>
      <vt:lpstr>PCB manufacturing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Цариашвили</dc:creator>
  <cp:lastModifiedBy>Алия Медведева</cp:lastModifiedBy>
  <cp:revision>985</cp:revision>
  <cp:lastPrinted>2019-08-05T13:03:28Z</cp:lastPrinted>
  <dcterms:created xsi:type="dcterms:W3CDTF">2016-10-24T08:08:13Z</dcterms:created>
  <dcterms:modified xsi:type="dcterms:W3CDTF">2024-11-11T08:56:25Z</dcterms:modified>
</cp:coreProperties>
</file>